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325" r:id="rId3"/>
    <p:sldId id="257" r:id="rId4"/>
    <p:sldId id="258" r:id="rId5"/>
    <p:sldId id="259" r:id="rId6"/>
    <p:sldId id="335" r:id="rId7"/>
    <p:sldId id="336" r:id="rId8"/>
    <p:sldId id="334" r:id="rId9"/>
    <p:sldId id="261" r:id="rId10"/>
    <p:sldId id="326" r:id="rId11"/>
    <p:sldId id="264" r:id="rId12"/>
    <p:sldId id="265" r:id="rId13"/>
    <p:sldId id="266" r:id="rId14"/>
    <p:sldId id="267" r:id="rId15"/>
    <p:sldId id="272" r:id="rId16"/>
    <p:sldId id="273" r:id="rId17"/>
    <p:sldId id="275" r:id="rId18"/>
    <p:sldId id="327" r:id="rId19"/>
    <p:sldId id="328" r:id="rId20"/>
    <p:sldId id="329" r:id="rId21"/>
    <p:sldId id="330" r:id="rId22"/>
    <p:sldId id="279" r:id="rId23"/>
    <p:sldId id="281" r:id="rId24"/>
    <p:sldId id="284" r:id="rId25"/>
    <p:sldId id="313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3" r:id="rId43"/>
    <p:sldId id="304" r:id="rId44"/>
    <p:sldId id="302" r:id="rId45"/>
    <p:sldId id="318" r:id="rId46"/>
    <p:sldId id="331" r:id="rId47"/>
    <p:sldId id="317" r:id="rId48"/>
    <p:sldId id="306" r:id="rId49"/>
    <p:sldId id="319" r:id="rId50"/>
    <p:sldId id="332" r:id="rId51"/>
    <p:sldId id="323" r:id="rId52"/>
    <p:sldId id="333" r:id="rId53"/>
    <p:sldId id="262" r:id="rId54"/>
    <p:sldId id="321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8080"/>
    <a:srgbClr val="FFFFCC"/>
    <a:srgbClr val="660066"/>
    <a:srgbClr val="006600"/>
    <a:srgbClr val="FFCC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plotArea>
      <c:layout>
        <c:manualLayout>
          <c:layoutTarget val="inner"/>
          <c:xMode val="edge"/>
          <c:yMode val="edge"/>
          <c:x val="0.5395833333333333"/>
          <c:y val="2.5039066859040369E-2"/>
          <c:w val="0.42500000000000032"/>
          <c:h val="0.94491405291011243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человек</c:v>
                </c:pt>
              </c:strCache>
            </c:strRef>
          </c:tx>
          <c:dLbls>
            <c:delete val="1"/>
          </c:dLbls>
          <c:cat>
            <c:strRef>
              <c:f>Лист1!$A$2:$A$9</c:f>
              <c:strCache>
                <c:ptCount val="8"/>
                <c:pt idx="0">
                  <c:v>Валентина</c:v>
                </c:pt>
                <c:pt idx="1">
                  <c:v>Наталья</c:v>
                </c:pt>
                <c:pt idx="2">
                  <c:v>Светлана</c:v>
                </c:pt>
                <c:pt idx="3">
                  <c:v>Анна</c:v>
                </c:pt>
                <c:pt idx="4">
                  <c:v>Раиса</c:v>
                </c:pt>
                <c:pt idx="5">
                  <c:v>Елена</c:v>
                </c:pt>
                <c:pt idx="6">
                  <c:v>Любовь</c:v>
                </c:pt>
                <c:pt idx="7">
                  <c:v>Мария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20</c:v>
                </c:pt>
                <c:pt idx="1">
                  <c:v>22</c:v>
                </c:pt>
                <c:pt idx="2">
                  <c:v>22</c:v>
                </c:pt>
                <c:pt idx="3">
                  <c:v>23</c:v>
                </c:pt>
                <c:pt idx="4">
                  <c:v>24</c:v>
                </c:pt>
                <c:pt idx="5">
                  <c:v>31</c:v>
                </c:pt>
                <c:pt idx="6">
                  <c:v>31</c:v>
                </c:pt>
                <c:pt idx="7">
                  <c:v>57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cat>
            <c:strRef>
              <c:f>Лист1!$A$2:$A$9</c:f>
              <c:strCache>
                <c:ptCount val="8"/>
                <c:pt idx="0">
                  <c:v>Валентина</c:v>
                </c:pt>
                <c:pt idx="1">
                  <c:v>Наталья</c:v>
                </c:pt>
                <c:pt idx="2">
                  <c:v>Светлана</c:v>
                </c:pt>
                <c:pt idx="3">
                  <c:v>Анна</c:v>
                </c:pt>
                <c:pt idx="4">
                  <c:v>Раиса</c:v>
                </c:pt>
                <c:pt idx="5">
                  <c:v>Елена</c:v>
                </c:pt>
                <c:pt idx="6">
                  <c:v>Любовь</c:v>
                </c:pt>
                <c:pt idx="7">
                  <c:v>Мария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</c:strCache>
            </c:strRef>
          </c:tx>
          <c:cat>
            <c:strRef>
              <c:f>Лист1!$A$2:$A$9</c:f>
              <c:strCache>
                <c:ptCount val="8"/>
                <c:pt idx="0">
                  <c:v>Валентина</c:v>
                </c:pt>
                <c:pt idx="1">
                  <c:v>Наталья</c:v>
                </c:pt>
                <c:pt idx="2">
                  <c:v>Светлана</c:v>
                </c:pt>
                <c:pt idx="3">
                  <c:v>Анна</c:v>
                </c:pt>
                <c:pt idx="4">
                  <c:v>Раиса</c:v>
                </c:pt>
                <c:pt idx="5">
                  <c:v>Елена</c:v>
                </c:pt>
                <c:pt idx="6">
                  <c:v>Любовь</c:v>
                </c:pt>
                <c:pt idx="7">
                  <c:v>Мария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</c:ser>
        <c:dLbls>
          <c:showVal val="1"/>
        </c:dLbls>
        <c:overlap val="-25"/>
        <c:axId val="91299200"/>
        <c:axId val="91325568"/>
      </c:barChart>
      <c:catAx>
        <c:axId val="91299200"/>
        <c:scaling>
          <c:orientation val="minMax"/>
        </c:scaling>
        <c:delete val="1"/>
        <c:axPos val="l"/>
        <c:majorTickMark val="none"/>
        <c:tickLblPos val="none"/>
        <c:crossAx val="91325568"/>
        <c:crosses val="autoZero"/>
        <c:auto val="1"/>
        <c:lblAlgn val="ctr"/>
        <c:lblOffset val="100"/>
      </c:catAx>
      <c:valAx>
        <c:axId val="91325568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9129920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2400" b="1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0"/>
  <c:chart>
    <c:autoTitleDeleted val="1"/>
    <c:plotArea>
      <c:layout>
        <c:manualLayout>
          <c:layoutTarget val="inner"/>
          <c:xMode val="edge"/>
          <c:yMode val="edge"/>
          <c:x val="0.42870527747530696"/>
          <c:y val="5.4614542295715718E-2"/>
          <c:w val="0.37529956482783255"/>
          <c:h val="0.7525846428896746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человек</c:v>
                </c:pt>
              </c:strCache>
            </c:strRef>
          </c:tx>
          <c:dLbls>
            <c:delete val="1"/>
          </c:dLbls>
          <c:cat>
            <c:strRef>
              <c:f>Лист1!$A$2:$A$9</c:f>
              <c:strCache>
                <c:ptCount val="6"/>
                <c:pt idx="0">
                  <c:v>Алексей</c:v>
                </c:pt>
                <c:pt idx="1">
                  <c:v>Сергей</c:v>
                </c:pt>
                <c:pt idx="2">
                  <c:v>Владимир</c:v>
                </c:pt>
                <c:pt idx="3">
                  <c:v>Михаил</c:v>
                </c:pt>
                <c:pt idx="4">
                  <c:v>Анатолий</c:v>
                </c:pt>
                <c:pt idx="5">
                  <c:v>Александр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20</c:v>
                </c:pt>
                <c:pt idx="1">
                  <c:v>26</c:v>
                </c:pt>
                <c:pt idx="2">
                  <c:v>29</c:v>
                </c:pt>
                <c:pt idx="3">
                  <c:v>34</c:v>
                </c:pt>
                <c:pt idx="4">
                  <c:v>38</c:v>
                </c:pt>
                <c:pt idx="5">
                  <c:v>65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</c:strCache>
            </c:strRef>
          </c:tx>
          <c:cat>
            <c:strRef>
              <c:f>Лист1!$A$2:$A$9</c:f>
              <c:strCache>
                <c:ptCount val="6"/>
                <c:pt idx="0">
                  <c:v>Алексей</c:v>
                </c:pt>
                <c:pt idx="1">
                  <c:v>Сергей</c:v>
                </c:pt>
                <c:pt idx="2">
                  <c:v>Владимир</c:v>
                </c:pt>
                <c:pt idx="3">
                  <c:v>Михаил</c:v>
                </c:pt>
                <c:pt idx="4">
                  <c:v>Анатолий</c:v>
                </c:pt>
                <c:pt idx="5">
                  <c:v>Александр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</c:strCache>
            </c:strRef>
          </c:tx>
          <c:cat>
            <c:strRef>
              <c:f>Лист1!$A$2:$A$9</c:f>
              <c:strCache>
                <c:ptCount val="6"/>
                <c:pt idx="0">
                  <c:v>Алексей</c:v>
                </c:pt>
                <c:pt idx="1">
                  <c:v>Сергей</c:v>
                </c:pt>
                <c:pt idx="2">
                  <c:v>Владимир</c:v>
                </c:pt>
                <c:pt idx="3">
                  <c:v>Михаил</c:v>
                </c:pt>
                <c:pt idx="4">
                  <c:v>Анатолий</c:v>
                </c:pt>
                <c:pt idx="5">
                  <c:v>Александр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</c:ser>
        <c:dLbls>
          <c:showVal val="1"/>
        </c:dLbls>
        <c:overlap val="-25"/>
        <c:axId val="93837952"/>
        <c:axId val="93659520"/>
      </c:barChart>
      <c:catAx>
        <c:axId val="93837952"/>
        <c:scaling>
          <c:orientation val="minMax"/>
        </c:scaling>
        <c:delete val="1"/>
        <c:axPos val="l"/>
        <c:majorTickMark val="none"/>
        <c:tickLblPos val="none"/>
        <c:crossAx val="93659520"/>
        <c:crosses val="autoZero"/>
        <c:auto val="1"/>
        <c:lblAlgn val="ctr"/>
        <c:lblOffset val="100"/>
      </c:catAx>
      <c:valAx>
        <c:axId val="93659520"/>
        <c:scaling>
          <c:orientation val="minMax"/>
        </c:scaling>
        <c:delete val="1"/>
        <c:axPos val="b"/>
        <c:numFmt formatCode="General" sourceLinked="1"/>
        <c:majorTickMark val="none"/>
        <c:tickLblPos val="none"/>
        <c:crossAx val="938379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Да </a:t>
                    </a:r>
                    <a:r>
                      <a:rPr lang="ru-RU"/>
                      <a:t>65</a:t>
                    </a:r>
                  </a:p>
                </c:rich>
              </c:tx>
              <c:showVal val="1"/>
              <c:showCatName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smtClean="0"/>
                      <a:t>Нет </a:t>
                    </a:r>
                    <a:r>
                      <a:rPr lang="ru-RU"/>
                      <a:t>6</a:t>
                    </a:r>
                  </a:p>
                </c:rich>
              </c:tx>
              <c:showVal val="1"/>
              <c:showCatName val="1"/>
            </c:dLbl>
            <c:dLbl>
              <c:idx val="2"/>
              <c:delet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2800" b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Лист1!$A$2:$A$5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65</c:v>
                </c:pt>
                <c:pt idx="1">
                  <c:v>6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Да</a:t>
                    </a:r>
                  </a:p>
                  <a:p>
                    <a:r>
                      <a:rPr lang="ru-RU" smtClean="0"/>
                      <a:t> </a:t>
                    </a:r>
                    <a:r>
                      <a:rPr lang="ru-RU"/>
                      <a:t>36</a:t>
                    </a:r>
                  </a:p>
                </c:rich>
              </c:tx>
              <c:showVal val="1"/>
              <c:showCatName val="1"/>
            </c:dLbl>
            <c:dLbl>
              <c:idx val="1"/>
              <c:layout>
                <c:manualLayout>
                  <c:x val="-0.11922734279447608"/>
                  <c:y val="-8.9866835252165544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Нет</a:t>
                    </a:r>
                  </a:p>
                  <a:p>
                    <a:r>
                      <a:rPr lang="ru-RU" smtClean="0"/>
                      <a:t> </a:t>
                    </a:r>
                    <a:r>
                      <a:rPr lang="ru-RU"/>
                      <a:t>9</a:t>
                    </a:r>
                  </a:p>
                </c:rich>
              </c:tx>
              <c:showVal val="1"/>
              <c:showCatName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/>
                      <a:t>Не </a:t>
                    </a:r>
                    <a:r>
                      <a:rPr lang="ru-RU" smtClean="0"/>
                      <a:t>знаю26</a:t>
                    </a:r>
                    <a:endParaRPr lang="ru-RU"/>
                  </a:p>
                </c:rich>
              </c:tx>
              <c:showVal val="1"/>
              <c:showCatName val="1"/>
            </c:dLbl>
            <c:dLbl>
              <c:idx val="3"/>
              <c:delete val="1"/>
            </c:dLbl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Лист1!$A$2:$A$5</c:f>
              <c:strCache>
                <c:ptCount val="3"/>
                <c:pt idx="0">
                  <c:v>Да</c:v>
                </c:pt>
                <c:pt idx="1">
                  <c:v>Нет</c:v>
                </c:pt>
                <c:pt idx="2">
                  <c:v>Не знаю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</c:v>
                </c:pt>
                <c:pt idx="1">
                  <c:v>9</c:v>
                </c:pt>
                <c:pt idx="2">
                  <c:v>26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95C2C9-BE2B-4545-9B95-FF6455F5FB70}" type="doc">
      <dgm:prSet loTypeId="urn:microsoft.com/office/officeart/2005/8/layout/process2" loCatId="process" qsTypeId="urn:microsoft.com/office/officeart/2005/8/quickstyle/3d3" qsCatId="3D" csTypeId="urn:microsoft.com/office/officeart/2005/8/colors/accent2_3" csCatId="accent2" phldr="1"/>
      <dgm:spPr/>
    </dgm:pt>
    <dgm:pt modelId="{1425F84B-3903-439C-9BDC-0B8CE0FBEE5C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FFFF00"/>
              </a:solidFill>
              <a:latin typeface="Monotype Corsiva" pitchFamily="66" charset="0"/>
            </a:rPr>
            <a:t>По внешним признакам</a:t>
          </a:r>
          <a:endParaRPr lang="ru-RU" sz="4800" b="1" dirty="0">
            <a:solidFill>
              <a:srgbClr val="FFFF00"/>
            </a:solidFill>
            <a:latin typeface="Monotype Corsiva" pitchFamily="66" charset="0"/>
          </a:endParaRPr>
        </a:p>
      </dgm:t>
    </dgm:pt>
    <dgm:pt modelId="{2986FE06-52A5-4F99-9194-964313F73935}" type="parTrans" cxnId="{6F5CDB23-5543-4D72-8D23-AED8D234ADE2}">
      <dgm:prSet/>
      <dgm:spPr/>
      <dgm:t>
        <a:bodyPr/>
        <a:lstStyle/>
        <a:p>
          <a:endParaRPr lang="ru-RU"/>
        </a:p>
      </dgm:t>
    </dgm:pt>
    <dgm:pt modelId="{AC1E3147-96B1-4C83-B2B2-0F80742C629D}" type="sibTrans" cxnId="{6F5CDB23-5543-4D72-8D23-AED8D234ADE2}">
      <dgm:prSet/>
      <dgm:spPr/>
      <dgm:t>
        <a:bodyPr/>
        <a:lstStyle/>
        <a:p>
          <a:endParaRPr lang="ru-RU"/>
        </a:p>
      </dgm:t>
    </dgm:pt>
    <dgm:pt modelId="{5B532650-4797-4D6A-A6F0-2382EA149BC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Светлана</a:t>
          </a: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Чернава</a:t>
          </a: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Кудряш</a:t>
          </a:r>
          <a:endParaRPr lang="ru-RU" sz="4000" b="1" dirty="0">
            <a:solidFill>
              <a:srgbClr val="0000CC"/>
            </a:solidFill>
            <a:latin typeface="Monotype Corsiva" pitchFamily="66" charset="0"/>
          </a:endParaRPr>
        </a:p>
      </dgm:t>
    </dgm:pt>
    <dgm:pt modelId="{70B634DA-90FB-4352-BF40-5C171BB0F387}" type="parTrans" cxnId="{249267AC-F868-493D-BAC9-CC16A7C5C55E}">
      <dgm:prSet/>
      <dgm:spPr/>
      <dgm:t>
        <a:bodyPr/>
        <a:lstStyle/>
        <a:p>
          <a:endParaRPr lang="ru-RU"/>
        </a:p>
      </dgm:t>
    </dgm:pt>
    <dgm:pt modelId="{489A7E86-B821-4103-8B31-BA6CF9708EE3}" type="sibTrans" cxnId="{249267AC-F868-493D-BAC9-CC16A7C5C55E}">
      <dgm:prSet/>
      <dgm:spPr/>
      <dgm:t>
        <a:bodyPr/>
        <a:lstStyle/>
        <a:p>
          <a:endParaRPr lang="ru-RU"/>
        </a:p>
      </dgm:t>
    </dgm:pt>
    <dgm:pt modelId="{0A378C44-D309-430E-B7AC-C6FDF4CD68E1}" type="pres">
      <dgm:prSet presAssocID="{1895C2C9-BE2B-4545-9B95-FF6455F5FB70}" presName="linearFlow" presStyleCnt="0">
        <dgm:presLayoutVars>
          <dgm:resizeHandles val="exact"/>
        </dgm:presLayoutVars>
      </dgm:prSet>
      <dgm:spPr/>
    </dgm:pt>
    <dgm:pt modelId="{F5C205E2-47F3-462B-BAE0-56484337DF95}" type="pres">
      <dgm:prSet presAssocID="{1425F84B-3903-439C-9BDC-0B8CE0FBEE5C}" presName="node" presStyleLbl="node1" presStyleIdx="0" presStyleCnt="2" custLinFactNeighborX="-56814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22515-1241-4D9B-A7DD-10056B0616BB}" type="pres">
      <dgm:prSet presAssocID="{AC1E3147-96B1-4C83-B2B2-0F80742C629D}" presName="sibTrans" presStyleLbl="sibTrans2D1" presStyleIdx="0" presStyleCnt="1" custAng="21516183" custLinFactNeighborX="8859" custLinFactNeighborY="-1968"/>
      <dgm:spPr/>
      <dgm:t>
        <a:bodyPr/>
        <a:lstStyle/>
        <a:p>
          <a:endParaRPr lang="ru-RU"/>
        </a:p>
      </dgm:t>
    </dgm:pt>
    <dgm:pt modelId="{980CA1E4-0A63-4933-A59B-819A65FCD0D2}" type="pres">
      <dgm:prSet presAssocID="{AC1E3147-96B1-4C83-B2B2-0F80742C629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C584D2F2-44D7-47CD-B261-453710932DE3}" type="pres">
      <dgm:prSet presAssocID="{5B532650-4797-4D6A-A6F0-2382EA149BCA}" presName="node" presStyleLbl="node1" presStyleIdx="1" presStyleCnt="2" custLinFactNeighborX="-59729" custLinFactNeighborY="-1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658FEE-D4C7-46DD-8BBB-FB7E632FCCAD}" type="presOf" srcId="{1895C2C9-BE2B-4545-9B95-FF6455F5FB70}" destId="{0A378C44-D309-430E-B7AC-C6FDF4CD68E1}" srcOrd="0" destOrd="0" presId="urn:microsoft.com/office/officeart/2005/8/layout/process2"/>
    <dgm:cxn modelId="{249267AC-F868-493D-BAC9-CC16A7C5C55E}" srcId="{1895C2C9-BE2B-4545-9B95-FF6455F5FB70}" destId="{5B532650-4797-4D6A-A6F0-2382EA149BCA}" srcOrd="1" destOrd="0" parTransId="{70B634DA-90FB-4352-BF40-5C171BB0F387}" sibTransId="{489A7E86-B821-4103-8B31-BA6CF9708EE3}"/>
    <dgm:cxn modelId="{6F5CDB23-5543-4D72-8D23-AED8D234ADE2}" srcId="{1895C2C9-BE2B-4545-9B95-FF6455F5FB70}" destId="{1425F84B-3903-439C-9BDC-0B8CE0FBEE5C}" srcOrd="0" destOrd="0" parTransId="{2986FE06-52A5-4F99-9194-964313F73935}" sibTransId="{AC1E3147-96B1-4C83-B2B2-0F80742C629D}"/>
    <dgm:cxn modelId="{8F9E47F2-AC9F-476F-BF08-DBD04E66D867}" type="presOf" srcId="{AC1E3147-96B1-4C83-B2B2-0F80742C629D}" destId="{980CA1E4-0A63-4933-A59B-819A65FCD0D2}" srcOrd="1" destOrd="0" presId="urn:microsoft.com/office/officeart/2005/8/layout/process2"/>
    <dgm:cxn modelId="{91F90253-AF7D-43BC-9F69-6D59E9BD8EC1}" type="presOf" srcId="{5B532650-4797-4D6A-A6F0-2382EA149BCA}" destId="{C584D2F2-44D7-47CD-B261-453710932DE3}" srcOrd="0" destOrd="0" presId="urn:microsoft.com/office/officeart/2005/8/layout/process2"/>
    <dgm:cxn modelId="{F5E83F8E-3892-4725-B7AD-126B4A9D6105}" type="presOf" srcId="{1425F84B-3903-439C-9BDC-0B8CE0FBEE5C}" destId="{F5C205E2-47F3-462B-BAE0-56484337DF95}" srcOrd="0" destOrd="0" presId="urn:microsoft.com/office/officeart/2005/8/layout/process2"/>
    <dgm:cxn modelId="{3F95E77E-AA51-4D09-BE77-4A95B8231AF6}" type="presOf" srcId="{AC1E3147-96B1-4C83-B2B2-0F80742C629D}" destId="{44522515-1241-4D9B-A7DD-10056B0616BB}" srcOrd="0" destOrd="0" presId="urn:microsoft.com/office/officeart/2005/8/layout/process2"/>
    <dgm:cxn modelId="{F07C8B42-7276-4002-8FCD-1FF08E47D51D}" type="presParOf" srcId="{0A378C44-D309-430E-B7AC-C6FDF4CD68E1}" destId="{F5C205E2-47F3-462B-BAE0-56484337DF95}" srcOrd="0" destOrd="0" presId="urn:microsoft.com/office/officeart/2005/8/layout/process2"/>
    <dgm:cxn modelId="{5A9CEF3A-E55D-42ED-81FE-3E7D94172E20}" type="presParOf" srcId="{0A378C44-D309-430E-B7AC-C6FDF4CD68E1}" destId="{44522515-1241-4D9B-A7DD-10056B0616BB}" srcOrd="1" destOrd="0" presId="urn:microsoft.com/office/officeart/2005/8/layout/process2"/>
    <dgm:cxn modelId="{2689DF28-6812-45A0-ACCB-68D51887E722}" type="presParOf" srcId="{44522515-1241-4D9B-A7DD-10056B0616BB}" destId="{980CA1E4-0A63-4933-A59B-819A65FCD0D2}" srcOrd="0" destOrd="0" presId="urn:microsoft.com/office/officeart/2005/8/layout/process2"/>
    <dgm:cxn modelId="{580E19FB-F176-428C-BD42-83CF9EB5A25E}" type="presParOf" srcId="{0A378C44-D309-430E-B7AC-C6FDF4CD68E1}" destId="{C584D2F2-44D7-47CD-B261-453710932DE3}" srcOrd="2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5C2C9-BE2B-4545-9B95-FF6455F5FB70}" type="doc">
      <dgm:prSet loTypeId="urn:microsoft.com/office/officeart/2005/8/layout/process2" loCatId="process" qsTypeId="urn:microsoft.com/office/officeart/2005/8/quickstyle/3d3" qsCatId="3D" csTypeId="urn:microsoft.com/office/officeart/2005/8/colors/accent2_3" csCatId="accent2" phldr="1"/>
      <dgm:spPr/>
    </dgm:pt>
    <dgm:pt modelId="{1425F84B-3903-439C-9BDC-0B8CE0FBEE5C}">
      <dgm:prSet phldrT="[Текст]" custT="1"/>
      <dgm:spPr/>
      <dgm:t>
        <a:bodyPr/>
        <a:lstStyle/>
        <a:p>
          <a:r>
            <a:rPr lang="ru-RU" sz="4800" b="1" dirty="0" smtClean="0">
              <a:solidFill>
                <a:srgbClr val="FFFF00"/>
              </a:solidFill>
              <a:latin typeface="Monotype Corsiva" pitchFamily="66" charset="0"/>
            </a:rPr>
            <a:t>По </a:t>
          </a:r>
          <a:r>
            <a:rPr lang="en-GB" sz="4800" b="1" dirty="0" smtClean="0">
              <a:solidFill>
                <a:srgbClr val="FFFF00"/>
              </a:solidFill>
              <a:latin typeface="Monotype Corsiva" pitchFamily="66" charset="0"/>
            </a:rPr>
            <a:t> </a:t>
          </a:r>
          <a:r>
            <a:rPr lang="ru-RU" sz="4800" b="1" dirty="0" smtClean="0">
              <a:solidFill>
                <a:srgbClr val="FFFF00"/>
              </a:solidFill>
              <a:latin typeface="Monotype Corsiva" pitchFamily="66" charset="0"/>
            </a:rPr>
            <a:t>черте характера</a:t>
          </a:r>
          <a:endParaRPr lang="ru-RU" sz="4800" b="1" dirty="0">
            <a:solidFill>
              <a:srgbClr val="FFFF00"/>
            </a:solidFill>
            <a:latin typeface="Monotype Corsiva" pitchFamily="66" charset="0"/>
          </a:endParaRPr>
        </a:p>
      </dgm:t>
    </dgm:pt>
    <dgm:pt modelId="{2986FE06-52A5-4F99-9194-964313F73935}" type="parTrans" cxnId="{6F5CDB23-5543-4D72-8D23-AED8D234ADE2}">
      <dgm:prSet/>
      <dgm:spPr/>
      <dgm:t>
        <a:bodyPr/>
        <a:lstStyle/>
        <a:p>
          <a:endParaRPr lang="ru-RU"/>
        </a:p>
      </dgm:t>
    </dgm:pt>
    <dgm:pt modelId="{AC1E3147-96B1-4C83-B2B2-0F80742C629D}" type="sibTrans" cxnId="{6F5CDB23-5543-4D72-8D23-AED8D234ADE2}">
      <dgm:prSet/>
      <dgm:spPr/>
      <dgm:t>
        <a:bodyPr/>
        <a:lstStyle/>
        <a:p>
          <a:endParaRPr lang="ru-RU"/>
        </a:p>
      </dgm:t>
    </dgm:pt>
    <dgm:pt modelId="{5B532650-4797-4D6A-A6F0-2382EA149BC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Молчун</a:t>
          </a:r>
        </a:p>
        <a:p>
          <a:r>
            <a:rPr lang="ru-RU" sz="4000" b="1" dirty="0" err="1" smtClean="0">
              <a:solidFill>
                <a:srgbClr val="0000CC"/>
              </a:solidFill>
              <a:latin typeface="Monotype Corsiva" pitchFamily="66" charset="0"/>
            </a:rPr>
            <a:t>Прыгунок</a:t>
          </a:r>
          <a:endParaRPr lang="ru-RU" sz="4000" b="1" dirty="0" smtClean="0">
            <a:solidFill>
              <a:srgbClr val="0000CC"/>
            </a:solidFill>
            <a:latin typeface="Monotype Corsiva" pitchFamily="66" charset="0"/>
          </a:endParaRP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Добрыня </a:t>
          </a:r>
        </a:p>
      </dgm:t>
    </dgm:pt>
    <dgm:pt modelId="{70B634DA-90FB-4352-BF40-5C171BB0F387}" type="parTrans" cxnId="{249267AC-F868-493D-BAC9-CC16A7C5C55E}">
      <dgm:prSet/>
      <dgm:spPr/>
      <dgm:t>
        <a:bodyPr/>
        <a:lstStyle/>
        <a:p>
          <a:endParaRPr lang="ru-RU"/>
        </a:p>
      </dgm:t>
    </dgm:pt>
    <dgm:pt modelId="{489A7E86-B821-4103-8B31-BA6CF9708EE3}" type="sibTrans" cxnId="{249267AC-F868-493D-BAC9-CC16A7C5C55E}">
      <dgm:prSet/>
      <dgm:spPr/>
      <dgm:t>
        <a:bodyPr/>
        <a:lstStyle/>
        <a:p>
          <a:endParaRPr lang="ru-RU"/>
        </a:p>
      </dgm:t>
    </dgm:pt>
    <dgm:pt modelId="{0A378C44-D309-430E-B7AC-C6FDF4CD68E1}" type="pres">
      <dgm:prSet presAssocID="{1895C2C9-BE2B-4545-9B95-FF6455F5FB70}" presName="linearFlow" presStyleCnt="0">
        <dgm:presLayoutVars>
          <dgm:resizeHandles val="exact"/>
        </dgm:presLayoutVars>
      </dgm:prSet>
      <dgm:spPr/>
    </dgm:pt>
    <dgm:pt modelId="{F5C205E2-47F3-462B-BAE0-56484337DF95}" type="pres">
      <dgm:prSet presAssocID="{1425F84B-3903-439C-9BDC-0B8CE0FBEE5C}" presName="node" presStyleLbl="node1" presStyleIdx="0" presStyleCnt="2" custLinFactNeighborX="-56814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22515-1241-4D9B-A7DD-10056B0616BB}" type="pres">
      <dgm:prSet presAssocID="{AC1E3147-96B1-4C83-B2B2-0F80742C629D}" presName="sibTrans" presStyleLbl="sibTrans2D1" presStyleIdx="0" presStyleCnt="1" custAng="21516183" custLinFactNeighborX="8859" custLinFactNeighborY="-1968"/>
      <dgm:spPr/>
      <dgm:t>
        <a:bodyPr/>
        <a:lstStyle/>
        <a:p>
          <a:endParaRPr lang="ru-RU"/>
        </a:p>
      </dgm:t>
    </dgm:pt>
    <dgm:pt modelId="{980CA1E4-0A63-4933-A59B-819A65FCD0D2}" type="pres">
      <dgm:prSet presAssocID="{AC1E3147-96B1-4C83-B2B2-0F80742C629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C584D2F2-44D7-47CD-B261-453710932DE3}" type="pres">
      <dgm:prSet presAssocID="{5B532650-4797-4D6A-A6F0-2382EA149BCA}" presName="node" presStyleLbl="node1" presStyleIdx="1" presStyleCnt="2" custLinFactNeighborX="-58829" custLinFactNeighborY="-2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2CE7C1-31EB-4726-8D77-013EDC727B3A}" type="presOf" srcId="{AC1E3147-96B1-4C83-B2B2-0F80742C629D}" destId="{44522515-1241-4D9B-A7DD-10056B0616BB}" srcOrd="0" destOrd="0" presId="urn:microsoft.com/office/officeart/2005/8/layout/process2"/>
    <dgm:cxn modelId="{28A35A26-E975-4AF8-AE0A-46BB55BF2950}" type="presOf" srcId="{5B532650-4797-4D6A-A6F0-2382EA149BCA}" destId="{C584D2F2-44D7-47CD-B261-453710932DE3}" srcOrd="0" destOrd="0" presId="urn:microsoft.com/office/officeart/2005/8/layout/process2"/>
    <dgm:cxn modelId="{249267AC-F868-493D-BAC9-CC16A7C5C55E}" srcId="{1895C2C9-BE2B-4545-9B95-FF6455F5FB70}" destId="{5B532650-4797-4D6A-A6F0-2382EA149BCA}" srcOrd="1" destOrd="0" parTransId="{70B634DA-90FB-4352-BF40-5C171BB0F387}" sibTransId="{489A7E86-B821-4103-8B31-BA6CF9708EE3}"/>
    <dgm:cxn modelId="{34163318-FF9B-4B2C-9149-335E031EC946}" type="presOf" srcId="{1895C2C9-BE2B-4545-9B95-FF6455F5FB70}" destId="{0A378C44-D309-430E-B7AC-C6FDF4CD68E1}" srcOrd="0" destOrd="0" presId="urn:microsoft.com/office/officeart/2005/8/layout/process2"/>
    <dgm:cxn modelId="{6F5CDB23-5543-4D72-8D23-AED8D234ADE2}" srcId="{1895C2C9-BE2B-4545-9B95-FF6455F5FB70}" destId="{1425F84B-3903-439C-9BDC-0B8CE0FBEE5C}" srcOrd="0" destOrd="0" parTransId="{2986FE06-52A5-4F99-9194-964313F73935}" sibTransId="{AC1E3147-96B1-4C83-B2B2-0F80742C629D}"/>
    <dgm:cxn modelId="{7FA0D6E8-4626-4EBA-9CC3-F89751B840F9}" type="presOf" srcId="{1425F84B-3903-439C-9BDC-0B8CE0FBEE5C}" destId="{F5C205E2-47F3-462B-BAE0-56484337DF95}" srcOrd="0" destOrd="0" presId="urn:microsoft.com/office/officeart/2005/8/layout/process2"/>
    <dgm:cxn modelId="{E6FA119E-C1F3-4AD1-99CD-1238766BAD93}" type="presOf" srcId="{AC1E3147-96B1-4C83-B2B2-0F80742C629D}" destId="{980CA1E4-0A63-4933-A59B-819A65FCD0D2}" srcOrd="1" destOrd="0" presId="urn:microsoft.com/office/officeart/2005/8/layout/process2"/>
    <dgm:cxn modelId="{442B82B7-8893-4CFA-82CD-FA6D963447CF}" type="presParOf" srcId="{0A378C44-D309-430E-B7AC-C6FDF4CD68E1}" destId="{F5C205E2-47F3-462B-BAE0-56484337DF95}" srcOrd="0" destOrd="0" presId="urn:microsoft.com/office/officeart/2005/8/layout/process2"/>
    <dgm:cxn modelId="{D5F55184-2510-4617-89E6-3AC707FAACFD}" type="presParOf" srcId="{0A378C44-D309-430E-B7AC-C6FDF4CD68E1}" destId="{44522515-1241-4D9B-A7DD-10056B0616BB}" srcOrd="1" destOrd="0" presId="urn:microsoft.com/office/officeart/2005/8/layout/process2"/>
    <dgm:cxn modelId="{C0F5B3A3-9125-4CB1-B140-8827C18E283B}" type="presParOf" srcId="{44522515-1241-4D9B-A7DD-10056B0616BB}" destId="{980CA1E4-0A63-4933-A59B-819A65FCD0D2}" srcOrd="0" destOrd="0" presId="urn:microsoft.com/office/officeart/2005/8/layout/process2"/>
    <dgm:cxn modelId="{9B2FFB13-54D6-44AB-B278-483AFB2A95BE}" type="presParOf" srcId="{0A378C44-D309-430E-B7AC-C6FDF4CD68E1}" destId="{C584D2F2-44D7-47CD-B261-453710932DE3}" srcOrd="2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95C2C9-BE2B-4545-9B95-FF6455F5FB70}" type="doc">
      <dgm:prSet loTypeId="urn:microsoft.com/office/officeart/2005/8/layout/process2" loCatId="process" qsTypeId="urn:microsoft.com/office/officeart/2005/8/quickstyle/3d3" qsCatId="3D" csTypeId="urn:microsoft.com/office/officeart/2005/8/colors/accent2_3" csCatId="accent2" phldr="1"/>
      <dgm:spPr/>
    </dgm:pt>
    <dgm:pt modelId="{1425F84B-3903-439C-9BDC-0B8CE0FBEE5C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latin typeface="Monotype Corsiva" pitchFamily="66" charset="0"/>
            </a:rPr>
            <a:t>По </a:t>
          </a:r>
          <a:r>
            <a:rPr lang="en-GB" sz="4000" b="1" dirty="0" smtClean="0">
              <a:solidFill>
                <a:srgbClr val="FFFF00"/>
              </a:solidFill>
              <a:latin typeface="Monotype Corsiva" pitchFamily="66" charset="0"/>
            </a:rPr>
            <a:t> </a:t>
          </a:r>
          <a:r>
            <a:rPr lang="ru-RU" sz="4000" b="1" dirty="0" smtClean="0">
              <a:solidFill>
                <a:srgbClr val="FFFF00"/>
              </a:solidFill>
              <a:latin typeface="Monotype Corsiva" pitchFamily="66" charset="0"/>
            </a:rPr>
            <a:t>очереди рождения в семье</a:t>
          </a:r>
          <a:endParaRPr lang="ru-RU" sz="4000" b="1" dirty="0">
            <a:solidFill>
              <a:srgbClr val="FFFF00"/>
            </a:solidFill>
            <a:latin typeface="Monotype Corsiva" pitchFamily="66" charset="0"/>
          </a:endParaRPr>
        </a:p>
      </dgm:t>
    </dgm:pt>
    <dgm:pt modelId="{2986FE06-52A5-4F99-9194-964313F73935}" type="parTrans" cxnId="{6F5CDB23-5543-4D72-8D23-AED8D234ADE2}">
      <dgm:prSet/>
      <dgm:spPr/>
      <dgm:t>
        <a:bodyPr/>
        <a:lstStyle/>
        <a:p>
          <a:endParaRPr lang="ru-RU"/>
        </a:p>
      </dgm:t>
    </dgm:pt>
    <dgm:pt modelId="{AC1E3147-96B1-4C83-B2B2-0F80742C629D}" type="sibTrans" cxnId="{6F5CDB23-5543-4D72-8D23-AED8D234ADE2}">
      <dgm:prSet/>
      <dgm:spPr/>
      <dgm:t>
        <a:bodyPr/>
        <a:lstStyle/>
        <a:p>
          <a:endParaRPr lang="ru-RU"/>
        </a:p>
      </dgm:t>
    </dgm:pt>
    <dgm:pt modelId="{5B532650-4797-4D6A-A6F0-2382EA149BCA}">
      <dgm:prSet phldrT="[Текст]" custT="1"/>
      <dgm:spPr/>
      <dgm:t>
        <a:bodyPr/>
        <a:lstStyle/>
        <a:p>
          <a:r>
            <a:rPr lang="ru-RU" sz="4000" b="1" dirty="0" err="1" smtClean="0">
              <a:solidFill>
                <a:srgbClr val="0000CC"/>
              </a:solidFill>
              <a:latin typeface="Monotype Corsiva" pitchFamily="66" charset="0"/>
            </a:rPr>
            <a:t>Вторуня</a:t>
          </a:r>
          <a:endParaRPr lang="ru-RU" sz="4000" b="1" dirty="0" smtClean="0">
            <a:solidFill>
              <a:srgbClr val="0000CC"/>
            </a:solidFill>
            <a:latin typeface="Monotype Corsiva" pitchFamily="66" charset="0"/>
          </a:endParaRP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Пятой </a:t>
          </a: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Первой</a:t>
          </a:r>
        </a:p>
      </dgm:t>
    </dgm:pt>
    <dgm:pt modelId="{70B634DA-90FB-4352-BF40-5C171BB0F387}" type="parTrans" cxnId="{249267AC-F868-493D-BAC9-CC16A7C5C55E}">
      <dgm:prSet/>
      <dgm:spPr/>
      <dgm:t>
        <a:bodyPr/>
        <a:lstStyle/>
        <a:p>
          <a:endParaRPr lang="ru-RU"/>
        </a:p>
      </dgm:t>
    </dgm:pt>
    <dgm:pt modelId="{489A7E86-B821-4103-8B31-BA6CF9708EE3}" type="sibTrans" cxnId="{249267AC-F868-493D-BAC9-CC16A7C5C55E}">
      <dgm:prSet/>
      <dgm:spPr/>
      <dgm:t>
        <a:bodyPr/>
        <a:lstStyle/>
        <a:p>
          <a:endParaRPr lang="ru-RU"/>
        </a:p>
      </dgm:t>
    </dgm:pt>
    <dgm:pt modelId="{0A378C44-D309-430E-B7AC-C6FDF4CD68E1}" type="pres">
      <dgm:prSet presAssocID="{1895C2C9-BE2B-4545-9B95-FF6455F5FB70}" presName="linearFlow" presStyleCnt="0">
        <dgm:presLayoutVars>
          <dgm:resizeHandles val="exact"/>
        </dgm:presLayoutVars>
      </dgm:prSet>
      <dgm:spPr/>
    </dgm:pt>
    <dgm:pt modelId="{F5C205E2-47F3-462B-BAE0-56484337DF95}" type="pres">
      <dgm:prSet presAssocID="{1425F84B-3903-439C-9BDC-0B8CE0FBEE5C}" presName="node" presStyleLbl="node1" presStyleIdx="0" presStyleCnt="2" custLinFactNeighborX="-56814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22515-1241-4D9B-A7DD-10056B0616BB}" type="pres">
      <dgm:prSet presAssocID="{AC1E3147-96B1-4C83-B2B2-0F80742C629D}" presName="sibTrans" presStyleLbl="sibTrans2D1" presStyleIdx="0" presStyleCnt="1" custAng="21516183" custLinFactNeighborX="8859" custLinFactNeighborY="-1968"/>
      <dgm:spPr/>
      <dgm:t>
        <a:bodyPr/>
        <a:lstStyle/>
        <a:p>
          <a:endParaRPr lang="ru-RU"/>
        </a:p>
      </dgm:t>
    </dgm:pt>
    <dgm:pt modelId="{980CA1E4-0A63-4933-A59B-819A65FCD0D2}" type="pres">
      <dgm:prSet presAssocID="{AC1E3147-96B1-4C83-B2B2-0F80742C629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C584D2F2-44D7-47CD-B261-453710932DE3}" type="pres">
      <dgm:prSet presAssocID="{5B532650-4797-4D6A-A6F0-2382EA149BCA}" presName="node" presStyleLbl="node1" presStyleIdx="1" presStyleCnt="2" custLinFactY="-100000" custLinFactNeighborX="68138" custLinFactNeighborY="-100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5F9799-D2F6-4960-A44A-8E6126A2C75C}" type="presOf" srcId="{AC1E3147-96B1-4C83-B2B2-0F80742C629D}" destId="{980CA1E4-0A63-4933-A59B-819A65FCD0D2}" srcOrd="1" destOrd="0" presId="urn:microsoft.com/office/officeart/2005/8/layout/process2"/>
    <dgm:cxn modelId="{5862C850-4872-4E06-B421-EE3D96838808}" type="presOf" srcId="{1425F84B-3903-439C-9BDC-0B8CE0FBEE5C}" destId="{F5C205E2-47F3-462B-BAE0-56484337DF95}" srcOrd="0" destOrd="0" presId="urn:microsoft.com/office/officeart/2005/8/layout/process2"/>
    <dgm:cxn modelId="{F8F4851E-38F7-4866-8E01-1B999D841F13}" type="presOf" srcId="{5B532650-4797-4D6A-A6F0-2382EA149BCA}" destId="{C584D2F2-44D7-47CD-B261-453710932DE3}" srcOrd="0" destOrd="0" presId="urn:microsoft.com/office/officeart/2005/8/layout/process2"/>
    <dgm:cxn modelId="{37ED7BB6-237F-496C-9FE8-13117ED4F519}" type="presOf" srcId="{1895C2C9-BE2B-4545-9B95-FF6455F5FB70}" destId="{0A378C44-D309-430E-B7AC-C6FDF4CD68E1}" srcOrd="0" destOrd="0" presId="urn:microsoft.com/office/officeart/2005/8/layout/process2"/>
    <dgm:cxn modelId="{249267AC-F868-493D-BAC9-CC16A7C5C55E}" srcId="{1895C2C9-BE2B-4545-9B95-FF6455F5FB70}" destId="{5B532650-4797-4D6A-A6F0-2382EA149BCA}" srcOrd="1" destOrd="0" parTransId="{70B634DA-90FB-4352-BF40-5C171BB0F387}" sibTransId="{489A7E86-B821-4103-8B31-BA6CF9708EE3}"/>
    <dgm:cxn modelId="{6F5CDB23-5543-4D72-8D23-AED8D234ADE2}" srcId="{1895C2C9-BE2B-4545-9B95-FF6455F5FB70}" destId="{1425F84B-3903-439C-9BDC-0B8CE0FBEE5C}" srcOrd="0" destOrd="0" parTransId="{2986FE06-52A5-4F99-9194-964313F73935}" sibTransId="{AC1E3147-96B1-4C83-B2B2-0F80742C629D}"/>
    <dgm:cxn modelId="{E326FEFD-56AA-4CCE-B877-60D1C019A203}" type="presOf" srcId="{AC1E3147-96B1-4C83-B2B2-0F80742C629D}" destId="{44522515-1241-4D9B-A7DD-10056B0616BB}" srcOrd="0" destOrd="0" presId="urn:microsoft.com/office/officeart/2005/8/layout/process2"/>
    <dgm:cxn modelId="{038393A9-6482-4FBF-A0D1-476E2EF065C5}" type="presParOf" srcId="{0A378C44-D309-430E-B7AC-C6FDF4CD68E1}" destId="{F5C205E2-47F3-462B-BAE0-56484337DF95}" srcOrd="0" destOrd="0" presId="urn:microsoft.com/office/officeart/2005/8/layout/process2"/>
    <dgm:cxn modelId="{FDAC94D8-308D-4C2D-B636-6A262B933575}" type="presParOf" srcId="{0A378C44-D309-430E-B7AC-C6FDF4CD68E1}" destId="{44522515-1241-4D9B-A7DD-10056B0616BB}" srcOrd="1" destOrd="0" presId="urn:microsoft.com/office/officeart/2005/8/layout/process2"/>
    <dgm:cxn modelId="{09BC24A9-7BA4-4A03-AC00-B500A9A5C6FF}" type="presParOf" srcId="{44522515-1241-4D9B-A7DD-10056B0616BB}" destId="{980CA1E4-0A63-4933-A59B-819A65FCD0D2}" srcOrd="0" destOrd="0" presId="urn:microsoft.com/office/officeart/2005/8/layout/process2"/>
    <dgm:cxn modelId="{34478060-940C-4BD5-A5D5-CC6CFB405786}" type="presParOf" srcId="{0A378C44-D309-430E-B7AC-C6FDF4CD68E1}" destId="{C584D2F2-44D7-47CD-B261-453710932DE3}" srcOrd="2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5C2C9-BE2B-4545-9B95-FF6455F5FB70}" type="doc">
      <dgm:prSet loTypeId="urn:microsoft.com/office/officeart/2005/8/layout/process2" loCatId="process" qsTypeId="urn:microsoft.com/office/officeart/2005/8/quickstyle/3d3" qsCatId="3D" csTypeId="urn:microsoft.com/office/officeart/2005/8/colors/accent2_3" csCatId="accent2" phldr="1"/>
      <dgm:spPr/>
    </dgm:pt>
    <dgm:pt modelId="{1425F84B-3903-439C-9BDC-0B8CE0FBEE5C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FF00"/>
              </a:solidFill>
              <a:latin typeface="Monotype Corsiva" pitchFamily="66" charset="0"/>
            </a:rPr>
            <a:t>По  явлениям природы</a:t>
          </a:r>
          <a:endParaRPr lang="ru-RU" sz="4000" b="1" dirty="0">
            <a:solidFill>
              <a:srgbClr val="FFFF00"/>
            </a:solidFill>
            <a:latin typeface="Monotype Corsiva" pitchFamily="66" charset="0"/>
          </a:endParaRPr>
        </a:p>
      </dgm:t>
    </dgm:pt>
    <dgm:pt modelId="{2986FE06-52A5-4F99-9194-964313F73935}" type="parTrans" cxnId="{6F5CDB23-5543-4D72-8D23-AED8D234ADE2}">
      <dgm:prSet/>
      <dgm:spPr/>
      <dgm:t>
        <a:bodyPr/>
        <a:lstStyle/>
        <a:p>
          <a:endParaRPr lang="ru-RU"/>
        </a:p>
      </dgm:t>
    </dgm:pt>
    <dgm:pt modelId="{AC1E3147-96B1-4C83-B2B2-0F80742C629D}" type="sibTrans" cxnId="{6F5CDB23-5543-4D72-8D23-AED8D234ADE2}">
      <dgm:prSet/>
      <dgm:spPr/>
      <dgm:t>
        <a:bodyPr/>
        <a:lstStyle/>
        <a:p>
          <a:endParaRPr lang="ru-RU"/>
        </a:p>
      </dgm:t>
    </dgm:pt>
    <dgm:pt modelId="{5B532650-4797-4D6A-A6F0-2382EA149BC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Метелица</a:t>
          </a:r>
        </a:p>
        <a:p>
          <a:r>
            <a:rPr lang="ru-RU" sz="4000" b="1" dirty="0" err="1" smtClean="0">
              <a:solidFill>
                <a:srgbClr val="0000CC"/>
              </a:solidFill>
              <a:latin typeface="Monotype Corsiva" pitchFamily="66" charset="0"/>
            </a:rPr>
            <a:t>Знойник</a:t>
          </a:r>
          <a:endParaRPr lang="ru-RU" sz="4000" b="1" dirty="0" smtClean="0">
            <a:solidFill>
              <a:srgbClr val="0000CC"/>
            </a:solidFill>
            <a:latin typeface="Monotype Corsiva" pitchFamily="66" charset="0"/>
          </a:endParaRP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Снегурочка </a:t>
          </a:r>
        </a:p>
      </dgm:t>
    </dgm:pt>
    <dgm:pt modelId="{70B634DA-90FB-4352-BF40-5C171BB0F387}" type="parTrans" cxnId="{249267AC-F868-493D-BAC9-CC16A7C5C55E}">
      <dgm:prSet/>
      <dgm:spPr/>
      <dgm:t>
        <a:bodyPr/>
        <a:lstStyle/>
        <a:p>
          <a:endParaRPr lang="ru-RU"/>
        </a:p>
      </dgm:t>
    </dgm:pt>
    <dgm:pt modelId="{489A7E86-B821-4103-8B31-BA6CF9708EE3}" type="sibTrans" cxnId="{249267AC-F868-493D-BAC9-CC16A7C5C55E}">
      <dgm:prSet/>
      <dgm:spPr/>
      <dgm:t>
        <a:bodyPr/>
        <a:lstStyle/>
        <a:p>
          <a:endParaRPr lang="ru-RU"/>
        </a:p>
      </dgm:t>
    </dgm:pt>
    <dgm:pt modelId="{0A378C44-D309-430E-B7AC-C6FDF4CD68E1}" type="pres">
      <dgm:prSet presAssocID="{1895C2C9-BE2B-4545-9B95-FF6455F5FB70}" presName="linearFlow" presStyleCnt="0">
        <dgm:presLayoutVars>
          <dgm:resizeHandles val="exact"/>
        </dgm:presLayoutVars>
      </dgm:prSet>
      <dgm:spPr/>
    </dgm:pt>
    <dgm:pt modelId="{F5C205E2-47F3-462B-BAE0-56484337DF95}" type="pres">
      <dgm:prSet presAssocID="{1425F84B-3903-439C-9BDC-0B8CE0FBEE5C}" presName="node" presStyleLbl="node1" presStyleIdx="0" presStyleCnt="2" custLinFactNeighborX="-56814" custLinFactNeighborY="-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22515-1241-4D9B-A7DD-10056B0616BB}" type="pres">
      <dgm:prSet presAssocID="{AC1E3147-96B1-4C83-B2B2-0F80742C629D}" presName="sibTrans" presStyleLbl="sibTrans2D1" presStyleIdx="0" presStyleCnt="1" custAng="21516183" custLinFactNeighborX="8859" custLinFactNeighborY="-1968"/>
      <dgm:spPr/>
      <dgm:t>
        <a:bodyPr/>
        <a:lstStyle/>
        <a:p>
          <a:endParaRPr lang="ru-RU"/>
        </a:p>
      </dgm:t>
    </dgm:pt>
    <dgm:pt modelId="{980CA1E4-0A63-4933-A59B-819A65FCD0D2}" type="pres">
      <dgm:prSet presAssocID="{AC1E3147-96B1-4C83-B2B2-0F80742C629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C584D2F2-44D7-47CD-B261-453710932DE3}" type="pres">
      <dgm:prSet presAssocID="{5B532650-4797-4D6A-A6F0-2382EA149BCA}" presName="node" presStyleLbl="node1" presStyleIdx="1" presStyleCnt="2" custLinFactY="-100000" custLinFactNeighborX="68138" custLinFactNeighborY="-100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704AA6-68F5-4EA7-8AA0-A1C7402EB6C0}" type="presOf" srcId="{AC1E3147-96B1-4C83-B2B2-0F80742C629D}" destId="{980CA1E4-0A63-4933-A59B-819A65FCD0D2}" srcOrd="1" destOrd="0" presId="urn:microsoft.com/office/officeart/2005/8/layout/process2"/>
    <dgm:cxn modelId="{249267AC-F868-493D-BAC9-CC16A7C5C55E}" srcId="{1895C2C9-BE2B-4545-9B95-FF6455F5FB70}" destId="{5B532650-4797-4D6A-A6F0-2382EA149BCA}" srcOrd="1" destOrd="0" parTransId="{70B634DA-90FB-4352-BF40-5C171BB0F387}" sibTransId="{489A7E86-B821-4103-8B31-BA6CF9708EE3}"/>
    <dgm:cxn modelId="{6F5CDB23-5543-4D72-8D23-AED8D234ADE2}" srcId="{1895C2C9-BE2B-4545-9B95-FF6455F5FB70}" destId="{1425F84B-3903-439C-9BDC-0B8CE0FBEE5C}" srcOrd="0" destOrd="0" parTransId="{2986FE06-52A5-4F99-9194-964313F73935}" sibTransId="{AC1E3147-96B1-4C83-B2B2-0F80742C629D}"/>
    <dgm:cxn modelId="{DBBF8E02-D9D2-4483-90C6-5C2436726C51}" type="presOf" srcId="{1425F84B-3903-439C-9BDC-0B8CE0FBEE5C}" destId="{F5C205E2-47F3-462B-BAE0-56484337DF95}" srcOrd="0" destOrd="0" presId="urn:microsoft.com/office/officeart/2005/8/layout/process2"/>
    <dgm:cxn modelId="{BC73C09D-6E26-4B8A-8679-21BBD38AE997}" type="presOf" srcId="{AC1E3147-96B1-4C83-B2B2-0F80742C629D}" destId="{44522515-1241-4D9B-A7DD-10056B0616BB}" srcOrd="0" destOrd="0" presId="urn:microsoft.com/office/officeart/2005/8/layout/process2"/>
    <dgm:cxn modelId="{AACF2113-8821-41DE-8391-91C65CC3F465}" type="presOf" srcId="{1895C2C9-BE2B-4545-9B95-FF6455F5FB70}" destId="{0A378C44-D309-430E-B7AC-C6FDF4CD68E1}" srcOrd="0" destOrd="0" presId="urn:microsoft.com/office/officeart/2005/8/layout/process2"/>
    <dgm:cxn modelId="{A7862BB5-B5DE-4B53-841E-08C2032111BF}" type="presOf" srcId="{5B532650-4797-4D6A-A6F0-2382EA149BCA}" destId="{C584D2F2-44D7-47CD-B261-453710932DE3}" srcOrd="0" destOrd="0" presId="urn:microsoft.com/office/officeart/2005/8/layout/process2"/>
    <dgm:cxn modelId="{13ED6ECB-27F3-4477-9BC8-EE96E8B0B2ED}" type="presParOf" srcId="{0A378C44-D309-430E-B7AC-C6FDF4CD68E1}" destId="{F5C205E2-47F3-462B-BAE0-56484337DF95}" srcOrd="0" destOrd="0" presId="urn:microsoft.com/office/officeart/2005/8/layout/process2"/>
    <dgm:cxn modelId="{87FE23BF-D5A1-4E34-8429-F48CC18AD17E}" type="presParOf" srcId="{0A378C44-D309-430E-B7AC-C6FDF4CD68E1}" destId="{44522515-1241-4D9B-A7DD-10056B0616BB}" srcOrd="1" destOrd="0" presId="urn:microsoft.com/office/officeart/2005/8/layout/process2"/>
    <dgm:cxn modelId="{A2D3C64B-6446-4869-8D21-E85BB14CA8B1}" type="presParOf" srcId="{44522515-1241-4D9B-A7DD-10056B0616BB}" destId="{980CA1E4-0A63-4933-A59B-819A65FCD0D2}" srcOrd="0" destOrd="0" presId="urn:microsoft.com/office/officeart/2005/8/layout/process2"/>
    <dgm:cxn modelId="{0B67534B-4B1C-4BA4-93B8-27E7F6402ED0}" type="presParOf" srcId="{0A378C44-D309-430E-B7AC-C6FDF4CD68E1}" destId="{C584D2F2-44D7-47CD-B261-453710932DE3}" srcOrd="2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95C2C9-BE2B-4545-9B95-FF6455F5FB70}" type="doc">
      <dgm:prSet loTypeId="urn:microsoft.com/office/officeart/2005/8/layout/process2" loCatId="process" qsTypeId="urn:microsoft.com/office/officeart/2005/8/quickstyle/3d3" qsCatId="3D" csTypeId="urn:microsoft.com/office/officeart/2005/8/colors/accent2_3" csCatId="accent2" phldr="1"/>
      <dgm:spPr/>
    </dgm:pt>
    <dgm:pt modelId="{1425F84B-3903-439C-9BDC-0B8CE0FBEE5C}">
      <dgm:prSet phldrT="[Текст]" custT="1"/>
      <dgm:spPr/>
      <dgm:t>
        <a:bodyPr/>
        <a:lstStyle/>
        <a:p>
          <a:r>
            <a:rPr lang="ru-RU" sz="4000" b="1" smtClean="0">
              <a:latin typeface="Monotype Corsiva" pitchFamily="66" charset="0"/>
            </a:rPr>
            <a:t>Самые необычные имена</a:t>
          </a:r>
          <a:endParaRPr lang="ru-RU" sz="4000" b="1" dirty="0">
            <a:latin typeface="Monotype Corsiva" pitchFamily="66" charset="0"/>
          </a:endParaRPr>
        </a:p>
      </dgm:t>
    </dgm:pt>
    <dgm:pt modelId="{2986FE06-52A5-4F99-9194-964313F73935}" type="parTrans" cxnId="{6F5CDB23-5543-4D72-8D23-AED8D234ADE2}">
      <dgm:prSet/>
      <dgm:spPr/>
      <dgm:t>
        <a:bodyPr/>
        <a:lstStyle/>
        <a:p>
          <a:endParaRPr lang="ru-RU"/>
        </a:p>
      </dgm:t>
    </dgm:pt>
    <dgm:pt modelId="{AC1E3147-96B1-4C83-B2B2-0F80742C629D}" type="sibTrans" cxnId="{6F5CDB23-5543-4D72-8D23-AED8D234ADE2}">
      <dgm:prSet/>
      <dgm:spPr/>
      <dgm:t>
        <a:bodyPr/>
        <a:lstStyle/>
        <a:p>
          <a:endParaRPr lang="ru-RU"/>
        </a:p>
      </dgm:t>
    </dgm:pt>
    <dgm:pt modelId="{5B532650-4797-4D6A-A6F0-2382EA149BC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Некрас</a:t>
          </a: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Немил</a:t>
          </a: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Дурак </a:t>
          </a:r>
        </a:p>
        <a:p>
          <a:r>
            <a:rPr lang="ru-RU" sz="4000" b="1" dirty="0" smtClean="0">
              <a:solidFill>
                <a:srgbClr val="0000CC"/>
              </a:solidFill>
              <a:latin typeface="Monotype Corsiva" pitchFamily="66" charset="0"/>
            </a:rPr>
            <a:t>Ненаш    </a:t>
          </a:r>
        </a:p>
      </dgm:t>
    </dgm:pt>
    <dgm:pt modelId="{70B634DA-90FB-4352-BF40-5C171BB0F387}" type="parTrans" cxnId="{249267AC-F868-493D-BAC9-CC16A7C5C55E}">
      <dgm:prSet/>
      <dgm:spPr/>
      <dgm:t>
        <a:bodyPr/>
        <a:lstStyle/>
        <a:p>
          <a:endParaRPr lang="ru-RU"/>
        </a:p>
      </dgm:t>
    </dgm:pt>
    <dgm:pt modelId="{489A7E86-B821-4103-8B31-BA6CF9708EE3}" type="sibTrans" cxnId="{249267AC-F868-493D-BAC9-CC16A7C5C55E}">
      <dgm:prSet/>
      <dgm:spPr/>
      <dgm:t>
        <a:bodyPr/>
        <a:lstStyle/>
        <a:p>
          <a:endParaRPr lang="ru-RU"/>
        </a:p>
      </dgm:t>
    </dgm:pt>
    <dgm:pt modelId="{0A378C44-D309-430E-B7AC-C6FDF4CD68E1}" type="pres">
      <dgm:prSet presAssocID="{1895C2C9-BE2B-4545-9B95-FF6455F5FB70}" presName="linearFlow" presStyleCnt="0">
        <dgm:presLayoutVars>
          <dgm:resizeHandles val="exact"/>
        </dgm:presLayoutVars>
      </dgm:prSet>
      <dgm:spPr/>
    </dgm:pt>
    <dgm:pt modelId="{F5C205E2-47F3-462B-BAE0-56484337DF95}" type="pres">
      <dgm:prSet presAssocID="{1425F84B-3903-439C-9BDC-0B8CE0FBEE5C}" presName="node" presStyleLbl="node1" presStyleIdx="0" presStyleCnt="2" custLinFactNeighborX="-6761" custLinFactNeighborY="158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22515-1241-4D9B-A7DD-10056B0616BB}" type="pres">
      <dgm:prSet presAssocID="{AC1E3147-96B1-4C83-B2B2-0F80742C629D}" presName="sibTrans" presStyleLbl="sibTrans2D1" presStyleIdx="0" presStyleCnt="1" custAng="21514377" custLinFactNeighborX="8859" custLinFactNeighborY="-1968"/>
      <dgm:spPr/>
      <dgm:t>
        <a:bodyPr/>
        <a:lstStyle/>
        <a:p>
          <a:endParaRPr lang="ru-RU"/>
        </a:p>
      </dgm:t>
    </dgm:pt>
    <dgm:pt modelId="{980CA1E4-0A63-4933-A59B-819A65FCD0D2}" type="pres">
      <dgm:prSet presAssocID="{AC1E3147-96B1-4C83-B2B2-0F80742C629D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C584D2F2-44D7-47CD-B261-453710932DE3}" type="pres">
      <dgm:prSet presAssocID="{5B532650-4797-4D6A-A6F0-2382EA149BCA}" presName="node" presStyleLbl="node1" presStyleIdx="1" presStyleCnt="2" custScaleY="149814" custLinFactNeighborX="-8653" custLinFactNeighborY="-8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9267AC-F868-493D-BAC9-CC16A7C5C55E}" srcId="{1895C2C9-BE2B-4545-9B95-FF6455F5FB70}" destId="{5B532650-4797-4D6A-A6F0-2382EA149BCA}" srcOrd="1" destOrd="0" parTransId="{70B634DA-90FB-4352-BF40-5C171BB0F387}" sibTransId="{489A7E86-B821-4103-8B31-BA6CF9708EE3}"/>
    <dgm:cxn modelId="{6F5CDB23-5543-4D72-8D23-AED8D234ADE2}" srcId="{1895C2C9-BE2B-4545-9B95-FF6455F5FB70}" destId="{1425F84B-3903-439C-9BDC-0B8CE0FBEE5C}" srcOrd="0" destOrd="0" parTransId="{2986FE06-52A5-4F99-9194-964313F73935}" sibTransId="{AC1E3147-96B1-4C83-B2B2-0F80742C629D}"/>
    <dgm:cxn modelId="{CCFFE61C-29DE-41D0-BA31-1D7F1B958B25}" type="presOf" srcId="{AC1E3147-96B1-4C83-B2B2-0F80742C629D}" destId="{980CA1E4-0A63-4933-A59B-819A65FCD0D2}" srcOrd="1" destOrd="0" presId="urn:microsoft.com/office/officeart/2005/8/layout/process2"/>
    <dgm:cxn modelId="{8F060EAE-9F0B-47DA-A309-DC8A24E1C14C}" type="presOf" srcId="{AC1E3147-96B1-4C83-B2B2-0F80742C629D}" destId="{44522515-1241-4D9B-A7DD-10056B0616BB}" srcOrd="0" destOrd="0" presId="urn:microsoft.com/office/officeart/2005/8/layout/process2"/>
    <dgm:cxn modelId="{E7443713-3D02-47FD-8998-D60CD2C11ADC}" type="presOf" srcId="{5B532650-4797-4D6A-A6F0-2382EA149BCA}" destId="{C584D2F2-44D7-47CD-B261-453710932DE3}" srcOrd="0" destOrd="0" presId="urn:microsoft.com/office/officeart/2005/8/layout/process2"/>
    <dgm:cxn modelId="{72065BB6-113E-4D29-9183-7C161B1C99B6}" type="presOf" srcId="{1895C2C9-BE2B-4545-9B95-FF6455F5FB70}" destId="{0A378C44-D309-430E-B7AC-C6FDF4CD68E1}" srcOrd="0" destOrd="0" presId="urn:microsoft.com/office/officeart/2005/8/layout/process2"/>
    <dgm:cxn modelId="{4E2A6AD2-1B0E-4942-A42A-48C16EA44ABC}" type="presOf" srcId="{1425F84B-3903-439C-9BDC-0B8CE0FBEE5C}" destId="{F5C205E2-47F3-462B-BAE0-56484337DF95}" srcOrd="0" destOrd="0" presId="urn:microsoft.com/office/officeart/2005/8/layout/process2"/>
    <dgm:cxn modelId="{A4842430-9004-4404-A9CF-4F70A40175CE}" type="presParOf" srcId="{0A378C44-D309-430E-B7AC-C6FDF4CD68E1}" destId="{F5C205E2-47F3-462B-BAE0-56484337DF95}" srcOrd="0" destOrd="0" presId="urn:microsoft.com/office/officeart/2005/8/layout/process2"/>
    <dgm:cxn modelId="{938945D6-94B2-4EA9-BF11-EC40ECA0EAAE}" type="presParOf" srcId="{0A378C44-D309-430E-B7AC-C6FDF4CD68E1}" destId="{44522515-1241-4D9B-A7DD-10056B0616BB}" srcOrd="1" destOrd="0" presId="urn:microsoft.com/office/officeart/2005/8/layout/process2"/>
    <dgm:cxn modelId="{A9ACB50F-1FFD-4A44-8161-BCA76F872087}" type="presParOf" srcId="{44522515-1241-4D9B-A7DD-10056B0616BB}" destId="{980CA1E4-0A63-4933-A59B-819A65FCD0D2}" srcOrd="0" destOrd="0" presId="urn:microsoft.com/office/officeart/2005/8/layout/process2"/>
    <dgm:cxn modelId="{1045F08D-B3D6-447B-970E-EC69E0FED465}" type="presParOf" srcId="{0A378C44-D309-430E-B7AC-C6FDF4CD68E1}" destId="{C584D2F2-44D7-47CD-B261-453710932DE3}" srcOrd="2" destOrd="0" presId="urn:microsoft.com/office/officeart/2005/8/layout/process2"/>
  </dgm:cxnLst>
  <dgm:bg>
    <a:solidFill>
      <a:schemeClr val="accent1"/>
    </a:solidFill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0.79931</cdr:x>
      <cdr:y>0.16688</cdr:y>
    </cdr:from>
    <cdr:to>
      <cdr:x>0.89381</cdr:x>
      <cdr:y>0.23786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872604" y="846426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20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0.71663</cdr:x>
      <cdr:y>0.28046</cdr:y>
    </cdr:from>
    <cdr:to>
      <cdr:x>0.79931</cdr:x>
      <cdr:y>0.33724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68548" y="1422490"/>
          <a:ext cx="50405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24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0.69693</cdr:x>
      <cdr:y>0.25206</cdr:y>
    </cdr:from>
    <cdr:to>
      <cdr:x>0.89774</cdr:x>
      <cdr:y>0.35144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248472" y="1278467"/>
          <a:ext cx="1224136" cy="5040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16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0.68119</cdr:x>
      <cdr:y>0.36564</cdr:y>
    </cdr:from>
    <cdr:to>
      <cdr:x>0.7875</cdr:x>
      <cdr:y>0.45082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152524" y="1854538"/>
          <a:ext cx="64807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16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0.66938</cdr:x>
      <cdr:y>0.47921</cdr:y>
    </cdr:from>
    <cdr:to>
      <cdr:x>0.75206</cdr:x>
      <cdr:y>0.5502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080516" y="2430602"/>
          <a:ext cx="50405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13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0.65756</cdr:x>
      <cdr:y>0.57859</cdr:y>
    </cdr:from>
    <cdr:to>
      <cdr:x>0.76387</cdr:x>
      <cdr:y>0.66377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4008508" y="2934658"/>
          <a:ext cx="64807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11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0.19688</cdr:x>
      <cdr:y>0.79155</cdr:y>
    </cdr:from>
    <cdr:to>
      <cdr:x>0.49612</cdr:x>
      <cdr:y>0.89092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1200180" y="4014800"/>
          <a:ext cx="1824156" cy="5040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Надежда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0.20081</cdr:x>
      <cdr:y>0.36912</cdr:y>
    </cdr:from>
    <cdr:to>
      <cdr:x>0.49612</cdr:x>
      <cdr:y>0.4543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1224136" y="1872208"/>
          <a:ext cx="18002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FF0000"/>
              </a:solidFill>
              <a:latin typeface="Monotype Corsiva" pitchFamily="66" charset="0"/>
            </a:rPr>
            <a:t>Мария</a:t>
          </a:r>
          <a:endParaRPr lang="ru-RU" sz="2400" b="1" dirty="0">
            <a:solidFill>
              <a:srgbClr val="FF0000"/>
            </a:solidFill>
            <a:latin typeface="Monotype Corsiva" pitchFamily="66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0.89359</cdr:x>
      <cdr:y>0.36474</cdr:y>
    </cdr:from>
    <cdr:to>
      <cdr:x>0.96839</cdr:x>
      <cdr:y>0.46412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021882" y="1849978"/>
          <a:ext cx="50405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0.89359</cdr:x>
      <cdr:y>0.35054</cdr:y>
    </cdr:from>
    <cdr:to>
      <cdr:x>0.97908</cdr:x>
      <cdr:y>0.5209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021882" y="1777970"/>
          <a:ext cx="576064" cy="864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2800" b="1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0.89359</cdr:x>
      <cdr:y>0.36474</cdr:y>
    </cdr:from>
    <cdr:to>
      <cdr:x>0.96839</cdr:x>
      <cdr:y>0.46412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021882" y="1849978"/>
          <a:ext cx="50405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0.04274</cdr:x>
      <cdr:y>0.32653</cdr:y>
    </cdr:from>
    <cdr:to>
      <cdr:x>0.35261</cdr:x>
      <cdr:y>0.39752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8032" y="1656184"/>
          <a:ext cx="2088196" cy="3600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Александр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0.02137</cdr:x>
      <cdr:y>0.34073</cdr:y>
    </cdr:from>
    <cdr:to>
      <cdr:x>0.34193</cdr:x>
      <cdr:y>0.39751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44016" y="1728192"/>
          <a:ext cx="216024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0.04274</cdr:x>
      <cdr:y>0.39751</cdr:y>
    </cdr:from>
    <cdr:to>
      <cdr:x>0.33124</cdr:x>
      <cdr:y>0.56788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88032" y="2016224"/>
          <a:ext cx="1944185" cy="8641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Сергей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0.04274</cdr:x>
      <cdr:y>0.49689</cdr:y>
    </cdr:from>
    <cdr:to>
      <cdr:x>0.29918</cdr:x>
      <cdr:y>0.61047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288032" y="2520280"/>
          <a:ext cx="1728135" cy="576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Владимир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0.04274</cdr:x>
      <cdr:y>0.58208</cdr:y>
    </cdr:from>
    <cdr:to>
      <cdr:x>0.25644</cdr:x>
      <cdr:y>0.70985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288032" y="2952328"/>
          <a:ext cx="1440112" cy="6480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Николай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0.04274</cdr:x>
      <cdr:y>0.35492</cdr:y>
    </cdr:from>
    <cdr:to>
      <cdr:x>0.18165</cdr:x>
      <cdr:y>0.39751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288032" y="1800200"/>
          <a:ext cx="93610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0.04274</cdr:x>
      <cdr:y>0.39751</cdr:y>
    </cdr:from>
    <cdr:to>
      <cdr:x>0.27782</cdr:x>
      <cdr:y>0.58208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88032" y="2016224"/>
          <a:ext cx="1584176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0.03206</cdr:x>
      <cdr:y>0.38332</cdr:y>
    </cdr:from>
    <cdr:to>
      <cdr:x>0.23508</cdr:x>
      <cdr:y>0.49689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16024" y="1944216"/>
          <a:ext cx="1368152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0.05343</cdr:x>
      <cdr:y>0.61047</cdr:y>
    </cdr:from>
    <cdr:to>
      <cdr:x>0.18165</cdr:x>
      <cdr:y>0.65306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60040" y="3096344"/>
          <a:ext cx="864096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0.03206</cdr:x>
      <cdr:y>0.65306</cdr:y>
    </cdr:from>
    <cdr:to>
      <cdr:x>0.30988</cdr:x>
      <cdr:y>0.72405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216024" y="3312368"/>
          <a:ext cx="1872213" cy="3600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Геннадий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0.03206</cdr:x>
      <cdr:y>0.72404</cdr:y>
    </cdr:from>
    <cdr:to>
      <cdr:x>0.26713</cdr:x>
      <cdr:y>0.88021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216024" y="3672408"/>
          <a:ext cx="1584176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Алексей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0.69455</cdr:x>
      <cdr:y>0.31233</cdr:y>
    </cdr:from>
    <cdr:to>
      <cdr:x>0.82277</cdr:x>
      <cdr:y>0.39751</cdr:y>
    </cdr:to>
    <cdr:sp macro="" textlink="">
      <cdr:nvSpPr>
        <cdr:cNvPr id="16" name="TextBox 15"/>
        <cdr:cNvSpPr txBox="1"/>
      </cdr:nvSpPr>
      <cdr:spPr>
        <a:xfrm xmlns:a="http://schemas.openxmlformats.org/drawingml/2006/main">
          <a:off x="4680520" y="1584176"/>
          <a:ext cx="86409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0.74797</cdr:x>
      <cdr:y>0.31233</cdr:y>
    </cdr:from>
    <cdr:to>
      <cdr:x>0.86551</cdr:x>
      <cdr:y>0.39751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5040560" y="1584176"/>
          <a:ext cx="792088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24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0.69455</cdr:x>
      <cdr:y>0.31233</cdr:y>
    </cdr:from>
    <cdr:to>
      <cdr:x>0.82277</cdr:x>
      <cdr:y>0.85182</cdr:y>
    </cdr:to>
    <cdr:sp macro="" textlink="">
      <cdr:nvSpPr>
        <cdr:cNvPr id="18" name="TextBox 17"/>
        <cdr:cNvSpPr txBox="1"/>
      </cdr:nvSpPr>
      <cdr:spPr>
        <a:xfrm xmlns:a="http://schemas.openxmlformats.org/drawingml/2006/main">
          <a:off x="4680520" y="1584176"/>
          <a:ext cx="864096" cy="2736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0.74797</cdr:x>
      <cdr:y>0.41171</cdr:y>
    </cdr:from>
    <cdr:to>
      <cdr:x>0.84414</cdr:x>
      <cdr:y>0.4827</cdr:y>
    </cdr:to>
    <cdr:sp macro="" textlink="">
      <cdr:nvSpPr>
        <cdr:cNvPr id="19" name="TextBox 18"/>
        <cdr:cNvSpPr txBox="1"/>
      </cdr:nvSpPr>
      <cdr:spPr>
        <a:xfrm xmlns:a="http://schemas.openxmlformats.org/drawingml/2006/main">
          <a:off x="5040560" y="2088232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17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0.76935</cdr:x>
      <cdr:y>0.42591</cdr:y>
    </cdr:from>
    <cdr:to>
      <cdr:x>0.8762</cdr:x>
      <cdr:y>0.49689</cdr:y>
    </cdr:to>
    <cdr:sp macro="" textlink="">
      <cdr:nvSpPr>
        <cdr:cNvPr id="20" name="TextBox 19"/>
        <cdr:cNvSpPr txBox="1"/>
      </cdr:nvSpPr>
      <cdr:spPr>
        <a:xfrm xmlns:a="http://schemas.openxmlformats.org/drawingml/2006/main">
          <a:off x="5184576" y="2160240"/>
          <a:ext cx="72008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0.74797</cdr:x>
      <cdr:y>0.4827</cdr:y>
    </cdr:from>
    <cdr:to>
      <cdr:x>0.84414</cdr:x>
      <cdr:y>0.58208</cdr:y>
    </cdr:to>
    <cdr:sp macro="" textlink="">
      <cdr:nvSpPr>
        <cdr:cNvPr id="21" name="TextBox 20"/>
        <cdr:cNvSpPr txBox="1"/>
      </cdr:nvSpPr>
      <cdr:spPr>
        <a:xfrm xmlns:a="http://schemas.openxmlformats.org/drawingml/2006/main">
          <a:off x="5040560" y="2448272"/>
          <a:ext cx="64807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15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0.74797</cdr:x>
      <cdr:y>0.58208</cdr:y>
    </cdr:from>
    <cdr:to>
      <cdr:x>0.83346</cdr:x>
      <cdr:y>0.65306</cdr:y>
    </cdr:to>
    <cdr:sp macro="" textlink="">
      <cdr:nvSpPr>
        <cdr:cNvPr id="22" name="TextBox 21"/>
        <cdr:cNvSpPr txBox="1"/>
      </cdr:nvSpPr>
      <cdr:spPr>
        <a:xfrm xmlns:a="http://schemas.openxmlformats.org/drawingml/2006/main">
          <a:off x="5040560" y="2952328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0.73729</cdr:x>
      <cdr:y>0.59627</cdr:y>
    </cdr:from>
    <cdr:to>
      <cdr:x>0.82277</cdr:x>
      <cdr:y>0.66726</cdr:y>
    </cdr:to>
    <cdr:sp macro="" textlink="">
      <cdr:nvSpPr>
        <cdr:cNvPr id="23" name="TextBox 22"/>
        <cdr:cNvSpPr txBox="1"/>
      </cdr:nvSpPr>
      <cdr:spPr>
        <a:xfrm xmlns:a="http://schemas.openxmlformats.org/drawingml/2006/main">
          <a:off x="4968552" y="3024336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0.74797</cdr:x>
      <cdr:y>0.56788</cdr:y>
    </cdr:from>
    <cdr:to>
      <cdr:x>0.84414</cdr:x>
      <cdr:y>0.66726</cdr:y>
    </cdr:to>
    <cdr:sp macro="" textlink="">
      <cdr:nvSpPr>
        <cdr:cNvPr id="24" name="TextBox 23"/>
        <cdr:cNvSpPr txBox="1"/>
      </cdr:nvSpPr>
      <cdr:spPr>
        <a:xfrm xmlns:a="http://schemas.openxmlformats.org/drawingml/2006/main">
          <a:off x="5040560" y="2880320"/>
          <a:ext cx="64807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15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0.74797</cdr:x>
      <cdr:y>0.63886</cdr:y>
    </cdr:from>
    <cdr:to>
      <cdr:x>0.84414</cdr:x>
      <cdr:y>0.70985</cdr:y>
    </cdr:to>
    <cdr:sp macro="" textlink="">
      <cdr:nvSpPr>
        <cdr:cNvPr id="25" name="TextBox 24"/>
        <cdr:cNvSpPr txBox="1"/>
      </cdr:nvSpPr>
      <cdr:spPr>
        <a:xfrm xmlns:a="http://schemas.openxmlformats.org/drawingml/2006/main">
          <a:off x="5040560" y="3240360"/>
          <a:ext cx="64807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rgbClr val="C00000"/>
              </a:solidFill>
              <a:latin typeface="Monotype Corsiva" pitchFamily="66" charset="0"/>
            </a:rPr>
            <a:t>11</a:t>
          </a:r>
          <a:endParaRPr lang="ru-RU" sz="2400" b="1" dirty="0">
            <a:solidFill>
              <a:srgbClr val="C00000"/>
            </a:solidFill>
            <a:latin typeface="Monotype Corsiva" pitchFamily="66" charset="0"/>
          </a:endParaRPr>
        </a:p>
      </cdr:txBody>
    </cdr:sp>
  </cdr:relSizeAnchor>
  <cdr:relSizeAnchor xmlns:cdr="http://schemas.openxmlformats.org/drawingml/2006/chartDrawing">
    <cdr:from>
      <cdr:x>0.74797</cdr:x>
      <cdr:y>0.76664</cdr:y>
    </cdr:from>
    <cdr:to>
      <cdr:x>0.84414</cdr:x>
      <cdr:y>0.80923</cdr:y>
    </cdr:to>
    <cdr:sp macro="" textlink="">
      <cdr:nvSpPr>
        <cdr:cNvPr id="26" name="TextBox 25"/>
        <cdr:cNvSpPr txBox="1"/>
      </cdr:nvSpPr>
      <cdr:spPr>
        <a:xfrm xmlns:a="http://schemas.openxmlformats.org/drawingml/2006/main">
          <a:off x="5040560" y="3888432"/>
          <a:ext cx="648072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8E513-CCB4-48BD-ADDE-AA5CAF7B5B79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3F2DA-A430-4A97-BC98-A202594C91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068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03F2DA-A430-4A97-BC98-A202594C9190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F1BE6-7CF3-40DB-84B6-4CB9466498D6}" type="datetimeFigureOut">
              <a:rPr lang="ru-RU" smtClean="0"/>
              <a:pPr/>
              <a:t>01.03.2014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76CB4-D772-4E2F-8384-841AAC1DE1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r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6181725" cy="6858000"/>
            <a:chOff x="0" y="0"/>
            <a:chExt cx="6181725" cy="6858000"/>
          </a:xfrm>
        </p:grpSpPr>
        <p:pic>
          <p:nvPicPr>
            <p:cNvPr id="8" name="Рисунок 7" descr="5889njqixmgqi3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 rot="5400000">
              <a:off x="-2714625" y="2714625"/>
              <a:ext cx="6181725" cy="752475"/>
            </a:xfrm>
            <a:prstGeom prst="rect">
              <a:avLst/>
            </a:prstGeom>
          </p:spPr>
        </p:pic>
        <p:pic>
          <p:nvPicPr>
            <p:cNvPr id="9" name="Рисунок 8" descr="5889njqixmgqi3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0" y="6105525"/>
              <a:ext cx="6181725" cy="752475"/>
            </a:xfrm>
            <a:prstGeom prst="rect">
              <a:avLst/>
            </a:prstGeom>
          </p:spPr>
        </p:pic>
      </p:grpSp>
      <p:pic>
        <p:nvPicPr>
          <p:cNvPr id="11" name="Рисунок 10" descr="09109023a61b7f67dd2356b5c161ba1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1052736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00CC"/>
                </a:solidFill>
                <a:latin typeface="Monotype Corsiva" pitchFamily="66" charset="0"/>
                <a:cs typeface="Microsoft Uighur" pitchFamily="2" charset="-78"/>
              </a:rPr>
              <a:t>Исследовательская работа </a:t>
            </a:r>
          </a:p>
          <a:p>
            <a:pPr algn="ctr"/>
            <a:r>
              <a:rPr lang="ru-RU" sz="5400" b="1" dirty="0" smtClean="0">
                <a:solidFill>
                  <a:srgbClr val="0000CC"/>
                </a:solidFill>
                <a:latin typeface="Monotype Corsiva" pitchFamily="66" charset="0"/>
                <a:cs typeface="Microsoft Uighur" pitchFamily="2" charset="-78"/>
              </a:rPr>
              <a:t>«Тайна имени»</a:t>
            </a:r>
            <a:endParaRPr lang="ru-RU" sz="5400" b="1" dirty="0">
              <a:solidFill>
                <a:srgbClr val="0000CC"/>
              </a:solidFill>
              <a:latin typeface="Monotype Corsiva" pitchFamily="66" charset="0"/>
              <a:cs typeface="Microsoft Uighur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36510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Ученика  3 класса </a:t>
            </a:r>
            <a:r>
              <a:rPr lang="ru-RU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Тюрнясевской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СОШ Шувалова 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Владислава</a:t>
            </a:r>
          </a:p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Учитель </a:t>
            </a:r>
            <a:r>
              <a:rPr lang="ru-RU" sz="4000" b="1" dirty="0" err="1" smtClean="0">
                <a:solidFill>
                  <a:srgbClr val="C00000"/>
                </a:solidFill>
                <a:latin typeface="Monotype Corsiva" pitchFamily="66" charset="0"/>
              </a:rPr>
              <a:t>Вахитова</a:t>
            </a: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 Г.И.</a:t>
            </a:r>
            <a:endParaRPr lang="ru-RU" sz="40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ru-RU" sz="40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blozhka_dlya_portfoli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7744" y="1988840"/>
            <a:ext cx="30963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Имя″ по-гречески - "онома" ,   поэтому во всём  мире  наука  об  именах  называется  ономастика.</a:t>
            </a:r>
            <a:endParaRPr lang="ru-RU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51520" y="0"/>
            <a:ext cx="8715436" cy="6572296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0926" y="357166"/>
            <a:ext cx="45063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Имена </a:t>
            </a:r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давали…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885828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458" name="Picture 2" descr="C:\Documents and Settings\bunny\Рабочий стол\Рисунок1.jpg"/>
          <p:cNvPicPr>
            <a:picLocks noChangeAspect="1" noChangeArrowheads="1"/>
          </p:cNvPicPr>
          <p:nvPr/>
        </p:nvPicPr>
        <p:blipFill>
          <a:blip r:embed="rId8" cstate="email">
            <a:lum bright="10000" contrast="30000"/>
          </a:blip>
          <a:srcRect/>
          <a:stretch>
            <a:fillRect/>
          </a:stretch>
        </p:blipFill>
        <p:spPr bwMode="auto">
          <a:xfrm>
            <a:off x="4429124" y="1500174"/>
            <a:ext cx="4214842" cy="2833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9512" y="0"/>
            <a:ext cx="8715436" cy="6572296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0926" y="357166"/>
            <a:ext cx="45063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Имена </a:t>
            </a:r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давали…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885828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2530" name="Picture 2" descr="C:\Documents and Settings\bunny\Рабочий стол\Рисунок3.jpg"/>
          <p:cNvPicPr>
            <a:picLocks noChangeAspect="1" noChangeArrowheads="1"/>
          </p:cNvPicPr>
          <p:nvPr/>
        </p:nvPicPr>
        <p:blipFill>
          <a:blip r:embed="rId8" cstate="email">
            <a:lum bright="10000" contrast="30000"/>
          </a:blip>
          <a:srcRect/>
          <a:stretch>
            <a:fillRect/>
          </a:stretch>
        </p:blipFill>
        <p:spPr bwMode="auto">
          <a:xfrm>
            <a:off x="4500562" y="1500174"/>
            <a:ext cx="4001473" cy="2271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142852"/>
            <a:ext cx="8715436" cy="6572296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0928" y="357166"/>
            <a:ext cx="45063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Имена </a:t>
            </a:r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давали…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067180468"/>
              </p:ext>
            </p:extLst>
          </p:nvPr>
        </p:nvGraphicFramePr>
        <p:xfrm>
          <a:off x="0" y="1571612"/>
          <a:ext cx="885828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3554" name="Picture 2" descr="C:\Documents and Settings\bunny\Рабочий стол\Рисунок4.jpg"/>
          <p:cNvPicPr>
            <a:picLocks noChangeAspect="1" noChangeArrowheads="1"/>
          </p:cNvPicPr>
          <p:nvPr/>
        </p:nvPicPr>
        <p:blipFill>
          <a:blip r:embed="rId8" cstate="email">
            <a:lum bright="10000" contrast="30000"/>
          </a:blip>
          <a:srcRect/>
          <a:stretch>
            <a:fillRect/>
          </a:stretch>
        </p:blipFill>
        <p:spPr bwMode="auto">
          <a:xfrm>
            <a:off x="1714480" y="3857628"/>
            <a:ext cx="5643602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142852"/>
            <a:ext cx="8715436" cy="6572296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50926" y="357166"/>
            <a:ext cx="450636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Имена </a:t>
            </a:r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давали…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885828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578" name="Picture 2" descr="C:\Documents and Settings\bunny\Рабочий стол\Рисунок5.jpg"/>
          <p:cNvPicPr>
            <a:picLocks noChangeAspect="1" noChangeArrowheads="1"/>
          </p:cNvPicPr>
          <p:nvPr/>
        </p:nvPicPr>
        <p:blipFill>
          <a:blip r:embed="rId8" cstate="email">
            <a:lum bright="20000" contrast="30000"/>
          </a:blip>
          <a:srcRect/>
          <a:stretch>
            <a:fillRect/>
          </a:stretch>
        </p:blipFill>
        <p:spPr bwMode="auto">
          <a:xfrm>
            <a:off x="2643174" y="3786190"/>
            <a:ext cx="3776656" cy="2576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142852"/>
            <a:ext cx="8715436" cy="6572296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26799" y="214290"/>
            <a:ext cx="489749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dirty="0" smtClean="0">
                <a:ln w="11430"/>
                <a:solidFill>
                  <a:srgbClr val="00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Необычные имена</a:t>
            </a:r>
            <a:endParaRPr lang="ru-RU" sz="5400" b="1" dirty="0">
              <a:ln w="11430"/>
              <a:solidFill>
                <a:srgbClr val="00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268760"/>
          <a:ext cx="8964488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split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Выноска-облако 11"/>
          <p:cNvSpPr/>
          <p:nvPr/>
        </p:nvSpPr>
        <p:spPr>
          <a:xfrm>
            <a:off x="1331640" y="1916832"/>
            <a:ext cx="6643687" cy="2643182"/>
          </a:xfrm>
          <a:prstGeom prst="cloudCallout">
            <a:avLst>
              <a:gd name="adj1" fmla="val -32979"/>
              <a:gd name="adj2" fmla="val 6746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2643174" y="714356"/>
            <a:ext cx="60721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61555" y="2276872"/>
            <a:ext cx="44208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Интересно ,какие 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имена были бы у нас</a:t>
            </a:r>
            <a:endParaRPr lang="ru-RU" sz="3600" b="1" i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  <a:p>
            <a:pPr algn="ctr"/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В Древней 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Греции</a:t>
            </a:r>
            <a:r>
              <a:rPr lang="ru-RU" sz="3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?</a:t>
            </a:r>
            <a:endParaRPr lang="ru-RU" sz="36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9512" y="332656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1173668" y="0"/>
            <a:ext cx="7970332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И вот мы в Древней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Греции </a:t>
            </a:r>
            <a:endParaRPr kumimoji="0" lang="ru-RU" sz="44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3" name="Рисунок 12" descr="DSCN08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636912"/>
            <a:ext cx="3240360" cy="2808312"/>
          </a:xfrm>
          <a:prstGeom prst="ellipse">
            <a:avLst/>
          </a:prstGeom>
        </p:spPr>
      </p:pic>
      <p:pic>
        <p:nvPicPr>
          <p:cNvPr id="9" name="Рисунок 8" descr="330026694634_245_1e7dd2998d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31640" y="2276872"/>
            <a:ext cx="25922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660066"/>
                </a:solidFill>
                <a:latin typeface="Monotype Corsiva" pitchFamily="66" charset="0"/>
                <a:cs typeface="Times New Roman" pitchFamily="18" charset="0"/>
              </a:rPr>
              <a:t>Алина – </a:t>
            </a:r>
          </a:p>
          <a:p>
            <a:pPr algn="ctr"/>
            <a:r>
              <a:rPr lang="ru-RU" sz="3200" b="1" dirty="0" smtClean="0">
                <a:solidFill>
                  <a:srgbClr val="660066"/>
                </a:solidFill>
                <a:latin typeface="Monotype Corsiva" pitchFamily="66" charset="0"/>
                <a:cs typeface="Times New Roman" pitchFamily="18" charset="0"/>
              </a:rPr>
              <a:t>Благородная</a:t>
            </a:r>
          </a:p>
        </p:txBody>
      </p:sp>
      <p:pic>
        <p:nvPicPr>
          <p:cNvPr id="16" name="Рисунок 15" descr="DSCN08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4100" y="2852936"/>
            <a:ext cx="2616291" cy="1962218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30026694634_245_1e7dd2998d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  <p:pic>
        <p:nvPicPr>
          <p:cNvPr id="9" name="Рисунок 8" descr="DSCN08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2276872"/>
            <a:ext cx="3600400" cy="2808312"/>
          </a:xfrm>
          <a:prstGeom prst="star7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91440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 вот мы в Древней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Греции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2132856"/>
            <a:ext cx="2880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Семён -              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услышанный Богом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30026694634_245_1e7dd2998d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"/>
            <a:ext cx="727280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 вот мы в Древней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Греции </a:t>
            </a:r>
          </a:p>
        </p:txBody>
      </p:sp>
      <p:pic>
        <p:nvPicPr>
          <p:cNvPr id="6" name="Рисунок 5" descr="DSCN08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2852936"/>
            <a:ext cx="2952328" cy="2016224"/>
          </a:xfrm>
          <a:prstGeom prst="flowChartAlternateProcess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2564904"/>
            <a:ext cx="3384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8080"/>
                </a:solidFill>
                <a:latin typeface="Monotype Corsiva" pitchFamily="66" charset="0"/>
                <a:cs typeface="Times New Roman" pitchFamily="18" charset="0"/>
              </a:rPr>
              <a:t>   Арина – </a:t>
            </a:r>
          </a:p>
          <a:p>
            <a:pPr algn="ctr"/>
            <a:r>
              <a:rPr lang="ru-RU" sz="4000" b="1" dirty="0" smtClean="0">
                <a:solidFill>
                  <a:srgbClr val="008080"/>
                </a:solidFill>
                <a:latin typeface="Monotype Corsiva" pitchFamily="66" charset="0"/>
                <a:cs typeface="Times New Roman" pitchFamily="18" charset="0"/>
              </a:rPr>
              <a:t>Мирная </a:t>
            </a:r>
            <a:endParaRPr lang="ru-RU" sz="4000" b="1" dirty="0">
              <a:solidFill>
                <a:srgbClr val="00808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hool_autumn_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5656" y="1772816"/>
            <a:ext cx="633670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Нас не было - оно было, </a:t>
            </a:r>
          </a:p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нас не будет - оно будет, </a:t>
            </a:r>
          </a:p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никто ни у кого его не видел, </a:t>
            </a:r>
          </a:p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а у каждого оно есть.</a:t>
            </a: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0026694634_245_1e7dd2998d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9144000" cy="55172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И вот мы в Древней</a:t>
            </a:r>
          </a:p>
          <a:p>
            <a:pPr lvl="0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                          Греции</a:t>
            </a:r>
          </a:p>
        </p:txBody>
      </p:sp>
      <p:pic>
        <p:nvPicPr>
          <p:cNvPr id="7" name="Рисунок 6" descr="DSCN0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2636912"/>
            <a:ext cx="3240360" cy="2430270"/>
          </a:xfrm>
          <a:prstGeom prst="flowChartInputOutpu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9632" y="263691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Герман -</a:t>
            </a:r>
            <a:r>
              <a:rPr lang="ru-RU" sz="24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 единородный</a:t>
            </a:r>
            <a:r>
              <a:rPr lang="ru-RU" sz="24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6632"/>
            <a:ext cx="77048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И вот мы в Древней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Греции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" name="Рисунок 2" descr="330026694634_245_1e7dd2998d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44000" cy="5373216"/>
          </a:xfrm>
          <a:prstGeom prst="rect">
            <a:avLst/>
          </a:prstGeom>
        </p:spPr>
      </p:pic>
      <p:pic>
        <p:nvPicPr>
          <p:cNvPr id="5" name="Рисунок 4" descr="DSCN08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708919"/>
            <a:ext cx="3240360" cy="2304257"/>
          </a:xfrm>
          <a:prstGeom prst="hexagon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71600" y="2348880"/>
            <a:ext cx="28083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Анна –  Благодать </a:t>
            </a:r>
            <a:endParaRPr lang="ru-RU" sz="4400" b="1" dirty="0">
              <a:solidFill>
                <a:srgbClr val="0000CC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9512" y="188640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1173668" y="0"/>
            <a:ext cx="7970332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И вот мы в Древней</a:t>
            </a:r>
          </a:p>
          <a:p>
            <a:pPr lvl="0" algn="ctr">
              <a:spcBef>
                <a:spcPct val="0"/>
              </a:spcBef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Греции </a:t>
            </a:r>
          </a:p>
        </p:txBody>
      </p:sp>
      <p:pic>
        <p:nvPicPr>
          <p:cNvPr id="9" name="Рисунок 8" descr="330026694634_245_1e7dd2998d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340768"/>
            <a:ext cx="9144000" cy="5328592"/>
          </a:xfrm>
          <a:prstGeom prst="rect">
            <a:avLst/>
          </a:prstGeom>
        </p:spPr>
      </p:pic>
      <p:pic>
        <p:nvPicPr>
          <p:cNvPr id="14" name="Рисунок 13" descr="DSCN08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2564904"/>
            <a:ext cx="2592288" cy="2143624"/>
          </a:xfrm>
          <a:prstGeom prst="snip2Diag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71600" y="2276872"/>
            <a:ext cx="30963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Егор – </a:t>
            </a:r>
          </a:p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Земледелец </a:t>
            </a:r>
            <a:endParaRPr lang="ru-RU" sz="4400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14282" y="285704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1173668" y="0"/>
            <a:ext cx="7970332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ru-RU" sz="4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И вот мы в Древней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Греции</a:t>
            </a:r>
            <a:r>
              <a:rPr kumimoji="0" lang="ru-RU" sz="44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endParaRPr kumimoji="0" lang="ru-RU" sz="44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214282" y="2143116"/>
            <a:ext cx="42148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330026694634_245_1e7dd2998d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12776"/>
            <a:ext cx="9144000" cy="544522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115616" y="2132856"/>
            <a:ext cx="31683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Владислав –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Владеющий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славой  </a:t>
            </a:r>
            <a:endParaRPr lang="ru-RU" sz="3600" b="1" dirty="0">
              <a:solidFill>
                <a:srgbClr val="00206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6" name="Рисунок 15" descr="DSCN08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2492896"/>
            <a:ext cx="3528392" cy="2646294"/>
          </a:xfrm>
          <a:prstGeom prst="diamond">
            <a:avLst/>
          </a:prstGeom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1857364"/>
            <a:ext cx="84296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Страница  вторая  </a:t>
            </a:r>
          </a:p>
          <a:p>
            <a:pPr lvl="0"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«Почему нас так зовут? Знаменитые тёзки».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3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928662" y="4005064"/>
            <a:ext cx="84296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В нашем классе одно имя  повторяется дважды – Арина.</a:t>
            </a:r>
          </a:p>
          <a:p>
            <a:pPr lvl="0"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 Самое короткое имя  - </a:t>
            </a:r>
            <a:r>
              <a:rPr lang="ru-RU" sz="4400" b="1" u="sng" dirty="0" smtClean="0">
                <a:solidFill>
                  <a:srgbClr val="C00000"/>
                </a:solidFill>
                <a:latin typeface="Monotype Corsiva" pitchFamily="66" charset="0"/>
              </a:rPr>
              <a:t>Егор</a:t>
            </a:r>
            <a:endParaRPr lang="ru-RU" sz="4400" b="1" dirty="0" smtClean="0">
              <a:solidFill>
                <a:srgbClr val="C00000"/>
              </a:solidFill>
              <a:latin typeface="Monotype Corsiva" pitchFamily="66" charset="0"/>
            </a:endParaRPr>
          </a:p>
          <a:p>
            <a:pPr lvl="0" algn="ctr"/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Самое длинное  - </a:t>
            </a:r>
            <a:r>
              <a:rPr lang="ru-RU" sz="4400" b="1" u="sng" dirty="0" smtClean="0">
                <a:solidFill>
                  <a:srgbClr val="C00000"/>
                </a:solidFill>
                <a:latin typeface="Monotype Corsiva" pitchFamily="66" charset="0"/>
              </a:rPr>
              <a:t>Владислав</a:t>
            </a:r>
            <a:endParaRPr lang="ru-RU" sz="44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9" name="Рисунок 8" descr="DSCN08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404664"/>
            <a:ext cx="5256584" cy="3600400"/>
          </a:xfrm>
          <a:prstGeom prst="flowChartDisplay">
            <a:avLst/>
          </a:prstGeom>
        </p:spPr>
      </p:pic>
    </p:spTree>
  </p:cSld>
  <p:clrMapOvr>
    <a:masterClrMapping/>
  </p:clrMapOvr>
  <p:transition spd="med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404664"/>
            <a:ext cx="849694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solidFill>
                  <a:srgbClr val="C00000"/>
                </a:solidFill>
                <a:latin typeface="Monotype Corsiva" pitchFamily="66" charset="0"/>
              </a:rPr>
              <a:t>Алина – в переводе с древнегерманского «благородная», а с латыни – «чужая, иная»</a:t>
            </a:r>
          </a:p>
        </p:txBody>
      </p:sp>
      <p:pic>
        <p:nvPicPr>
          <p:cNvPr id="10" name="Рисунок 9" descr="DSCN08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99792" y="3356992"/>
            <a:ext cx="3600400" cy="2700300"/>
          </a:xfrm>
          <a:prstGeom prst="plaque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19877" y="476672"/>
            <a:ext cx="45042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Алина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Кабаева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" name="Рисунок 9" descr="alinakabaevavogue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2276872"/>
            <a:ext cx="3528392" cy="4149080"/>
          </a:xfrm>
          <a:prstGeom prst="rect">
            <a:avLst/>
          </a:prstGeom>
        </p:spPr>
      </p:pic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132856"/>
            <a:ext cx="3096344" cy="4464496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60649"/>
            <a:ext cx="8604448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Семён – с  древнееврейского переводится   «услышанный  богом».</a:t>
            </a:r>
            <a:endParaRPr lang="ru-RU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  <a:p>
            <a:pPr algn="ctr"/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Рисунок 9" descr="DSCN08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3356992"/>
            <a:ext cx="3960440" cy="2970330"/>
          </a:xfrm>
          <a:prstGeom prst="snip2Same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04822" y="332656"/>
            <a:ext cx="513435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Семён  </a:t>
            </a:r>
            <a:r>
              <a:rPr lang="ru-RU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слепаков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10" name="Рисунок 9" descr="1e91dd1581a1a3dcbd091fe46cc93c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132856"/>
            <a:ext cx="2838450" cy="3409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XBFx7R1aKN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212976"/>
            <a:ext cx="2376264" cy="3288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0"/>
            <a:ext cx="6181725" cy="6858000"/>
            <a:chOff x="0" y="0"/>
            <a:chExt cx="6181725" cy="6858000"/>
          </a:xfrm>
        </p:grpSpPr>
        <p:pic>
          <p:nvPicPr>
            <p:cNvPr id="12" name="Рисунок 11" descr="5889njqixmgqi3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 rot="5400000">
              <a:off x="-2714625" y="2714625"/>
              <a:ext cx="6181725" cy="752475"/>
            </a:xfrm>
            <a:prstGeom prst="rect">
              <a:avLst/>
            </a:prstGeom>
          </p:spPr>
        </p:pic>
        <p:pic>
          <p:nvPicPr>
            <p:cNvPr id="13" name="Рисунок 12" descr="5889njqixmgqi3.gif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0" y="6105525"/>
              <a:ext cx="6181725" cy="752475"/>
            </a:xfrm>
            <a:prstGeom prst="rect">
              <a:avLst/>
            </a:prstGeom>
          </p:spPr>
        </p:pic>
      </p:grpSp>
      <p:sp>
        <p:nvSpPr>
          <p:cNvPr id="16" name="Прямоугольник 15"/>
          <p:cNvSpPr/>
          <p:nvPr/>
        </p:nvSpPr>
        <p:spPr>
          <a:xfrm>
            <a:off x="827585" y="692696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«Что значат наши имена?»</a:t>
            </a:r>
          </a:p>
        </p:txBody>
      </p:sp>
      <p:pic>
        <p:nvPicPr>
          <p:cNvPr id="7" name="Рисунок 6" descr="fotokonkurs_03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708920"/>
            <a:ext cx="4176464" cy="3096344"/>
          </a:xfrm>
          <a:prstGeom prst="rect">
            <a:avLst/>
          </a:prstGeom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332656"/>
            <a:ext cx="8424936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Арина -  в переводе с древнегреческого означает «мирная».</a:t>
            </a:r>
            <a:endParaRPr lang="ru-RU" sz="5400" cap="none" spc="0" dirty="0" smtClean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" name="Рисунок 9" descr="DSCN087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3212976"/>
            <a:ext cx="4104456" cy="30783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61555" y="332656"/>
            <a:ext cx="44208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Арина Шарапова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" name="Рисунок 9" descr="4905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204864"/>
            <a:ext cx="2592288" cy="41090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ArinaSharapov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564904"/>
            <a:ext cx="3600400" cy="3935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04664"/>
            <a:ext cx="842493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dirty="0" smtClean="0">
              <a:ln/>
              <a:solidFill>
                <a:schemeClr val="accent3"/>
              </a:solidFill>
            </a:endParaRPr>
          </a:p>
          <a:p>
            <a:pPr algn="ctr"/>
            <a:endParaRPr lang="ru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88640"/>
            <a:ext cx="8352928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cap="all" dirty="0" smtClean="0">
                <a:ln/>
                <a:solidFill>
                  <a:srgbClr val="0000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onotype Corsiva" pitchFamily="66" charset="0"/>
              </a:rPr>
              <a:t>Герман – в переводе с латинского означает «единородный»</a:t>
            </a:r>
            <a:endParaRPr lang="ru-RU" sz="4800" cap="all" spc="0" dirty="0" smtClean="0">
              <a:ln/>
              <a:solidFill>
                <a:srgbClr val="0000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</a:endParaRPr>
          </a:p>
          <a:p>
            <a:pPr algn="ctr"/>
            <a:endParaRPr lang="ru-RU" sz="54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1" name="Рисунок 10" descr="DSCN08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3212976"/>
            <a:ext cx="4608512" cy="3456384"/>
          </a:xfrm>
          <a:prstGeom prst="flowChartAlternateProcess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 descr="PR201008311443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36912"/>
            <a:ext cx="2664296" cy="23577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Titov_G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3284984"/>
            <a:ext cx="2448272" cy="27599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195736" y="1268760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Герман  Титов</a:t>
            </a:r>
            <a:endParaRPr lang="ru-RU" sz="54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53553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/>
                <a:solidFill>
                  <a:srgbClr val="0000CC"/>
                </a:solidFill>
                <a:latin typeface="Monotype Corsiva" pitchFamily="66" charset="0"/>
              </a:rPr>
              <a:t>Анна – происходит от древнееврейского "благодать" или  "милостивая". </a:t>
            </a:r>
          </a:p>
          <a:p>
            <a:pPr algn="ctr"/>
            <a:endParaRPr lang="ru-RU" sz="5400" b="1" dirty="0" smtClean="0">
              <a:ln/>
              <a:solidFill>
                <a:schemeClr val="accent3"/>
              </a:solidFill>
            </a:endParaRPr>
          </a:p>
          <a:p>
            <a:pPr algn="ctr"/>
            <a:endParaRPr lang="ru-RU" sz="5400" b="1" dirty="0" smtClean="0">
              <a:ln/>
              <a:solidFill>
                <a:schemeClr val="accent3"/>
              </a:solidFill>
            </a:endParaRPr>
          </a:p>
          <a:p>
            <a:pPr algn="ctr"/>
            <a:endParaRPr lang="ru-RU" sz="54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0" name="Рисунок 9" descr="DSCN08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789040"/>
            <a:ext cx="3816424" cy="29343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61555" y="620688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Анна Герман</a:t>
            </a:r>
            <a:endParaRPr lang="ru-RU" sz="5400" b="1" cap="none" spc="0" dirty="0">
              <a:ln/>
              <a:solidFill>
                <a:schemeClr val="accent2">
                  <a:lumMod val="75000"/>
                </a:schemeClr>
              </a:solidFill>
              <a:effectLst/>
              <a:latin typeface="Monotype Corsiva" pitchFamily="66" charset="0"/>
            </a:endParaRPr>
          </a:p>
        </p:txBody>
      </p:sp>
      <p:pic>
        <p:nvPicPr>
          <p:cNvPr id="10" name="Рисунок 9" descr="5e019036b0a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420888"/>
            <a:ext cx="3261742" cy="33242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20120908103317-175e55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1556792"/>
            <a:ext cx="3816424" cy="49229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620688"/>
            <a:ext cx="835292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Monotype Corsiva" pitchFamily="66" charset="0"/>
              </a:rPr>
              <a:t>Егор- это имя происходит от древнегреческого </a:t>
            </a:r>
            <a:r>
              <a:rPr lang="ru-RU" sz="5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Monotype Corsiva" pitchFamily="66" charset="0"/>
              </a:rPr>
              <a:t>Георгис</a:t>
            </a:r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latin typeface="Monotype Corsiva" pitchFamily="66" charset="0"/>
              </a:rPr>
              <a:t>  и означает «земледелец» или же «пахарь». 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10" name="Рисунок 9" descr="DSCN08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933056"/>
            <a:ext cx="3528392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61555" y="476672"/>
            <a:ext cx="44208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00000"/>
                </a:solidFill>
                <a:effectLst/>
                <a:latin typeface="Monotype Corsiva" pitchFamily="66" charset="0"/>
              </a:rPr>
              <a:t>Егор Сальников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00000"/>
              </a:solidFill>
              <a:effectLst/>
              <a:latin typeface="Monotype Corsiva" pitchFamily="66" charset="0"/>
            </a:endParaRPr>
          </a:p>
        </p:txBody>
      </p:sp>
      <p:pic>
        <p:nvPicPr>
          <p:cNvPr id="10" name="Рисунок 9" descr="i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420888"/>
            <a:ext cx="2592288" cy="2724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pv_1644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4005064"/>
            <a:ext cx="2736304" cy="25530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04664"/>
            <a:ext cx="8496944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Владислав-  славянского  происхождения и происходит  от  двух слов: 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"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влад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" (владеть) и "слав" (слава)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" name="Рисунок 9" descr="DSCN08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573016"/>
            <a:ext cx="4104456" cy="2934326"/>
          </a:xfrm>
          <a:prstGeom prst="flowChartExtra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19877" y="476672"/>
            <a:ext cx="45042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Владислав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Котлярский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" name="Рисунок 9" descr="0a0b4f82091b71bf02b2f3a94d626bca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996952"/>
            <a:ext cx="3937620" cy="29380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Рисунок 10" descr="6430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3501008"/>
            <a:ext cx="3456384" cy="30005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6" descr="C:\Documents and Settings\Admin\Рабочий стол\мамулина\Для презентаций\анимашки\анимации ДЕТИ\7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1357312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7" descr="C:\Documents and Settings\Admin\Рабочий стол\мамулина\Для презентаций\анимашки\анимации ДЕТИ\1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060848"/>
            <a:ext cx="1285875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 descr="C:\Documents and Settings\Admin\Рабочий стол\мамулина\Для презентаций\анимашки\анимации ДЕТИ\21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95936" y="2060848"/>
            <a:ext cx="11303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1" descr="C:\Documents and Settings\Admin\Рабочий стол\мамулина\Для презентаций\анимашки\анимашки\школа\lud331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2060848"/>
            <a:ext cx="928688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0" descr="C:\Documents and Settings\Admin\Рабочий стол\мамулина\Для презентаций\анимашки\анимашки\школа\lud383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08888" y="1700808"/>
            <a:ext cx="1535112" cy="252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трелка вниз 9"/>
          <p:cNvSpPr/>
          <p:nvPr/>
        </p:nvSpPr>
        <p:spPr>
          <a:xfrm rot="19112459">
            <a:off x="1873250" y="2278063"/>
            <a:ext cx="279400" cy="801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3576609">
            <a:off x="3378200" y="2235200"/>
            <a:ext cx="266700" cy="9588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8526249">
            <a:off x="5241131" y="2016919"/>
            <a:ext cx="287338" cy="895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3076567">
            <a:off x="6918325" y="2117725"/>
            <a:ext cx="254000" cy="9794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109" name="TextBox 16"/>
          <p:cNvSpPr txBox="1">
            <a:spLocks noChangeArrowheads="1"/>
          </p:cNvSpPr>
          <p:nvPr/>
        </p:nvSpPr>
        <p:spPr bwMode="auto">
          <a:xfrm>
            <a:off x="0" y="4857760"/>
            <a:ext cx="9144000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00CC"/>
                </a:solidFill>
                <a:latin typeface="Monotype Corsiva" pitchFamily="66" charset="0"/>
              </a:rPr>
              <a:t>Я  думаю, что  </a:t>
            </a:r>
            <a:r>
              <a:rPr lang="ru-RU" sz="3600" b="1" dirty="0">
                <a:solidFill>
                  <a:srgbClr val="0000CC"/>
                </a:solidFill>
                <a:latin typeface="Monotype Corsiva" pitchFamily="66" charset="0"/>
              </a:rPr>
              <a:t>имя - это </a:t>
            </a:r>
            <a:r>
              <a:rPr lang="ru-RU" sz="3600" b="1" dirty="0" smtClean="0">
                <a:solidFill>
                  <a:srgbClr val="0000CC"/>
                </a:solidFill>
                <a:latin typeface="Monotype Corsiva" pitchFamily="66" charset="0"/>
              </a:rPr>
              <a:t>не просто </a:t>
            </a:r>
            <a:r>
              <a:rPr lang="ru-RU" sz="3600" b="1" dirty="0">
                <a:solidFill>
                  <a:srgbClr val="0000CC"/>
                </a:solidFill>
                <a:latin typeface="Monotype Corsiva" pitchFamily="66" charset="0"/>
              </a:rPr>
              <a:t>слово, которое </a:t>
            </a:r>
            <a:r>
              <a:rPr lang="ru-RU" sz="3600" b="1" dirty="0" smtClean="0">
                <a:solidFill>
                  <a:srgbClr val="0000CC"/>
                </a:solidFill>
                <a:latin typeface="Monotype Corsiva" pitchFamily="66" charset="0"/>
              </a:rPr>
              <a:t>дают  родители  ребёнку при рождении.</a:t>
            </a:r>
            <a:endParaRPr lang="ru-RU" sz="36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720" y="3929066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Гипотеза:</a:t>
            </a:r>
          </a:p>
          <a:p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 rot="19112459">
            <a:off x="1850060" y="2268925"/>
            <a:ext cx="279400" cy="801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1857364"/>
            <a:ext cx="84296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Страница  третья </a:t>
            </a:r>
          </a:p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«Популярность имён в разное время».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85786" y="1928802"/>
          <a:ext cx="7643865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773"/>
                <a:gridCol w="1528773"/>
                <a:gridCol w="1528773"/>
                <a:gridCol w="1528773"/>
                <a:gridCol w="15287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1972-1977</a:t>
                      </a:r>
                      <a:endParaRPr lang="ru-RU" sz="2400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1987-1992</a:t>
                      </a:r>
                      <a:endParaRPr lang="ru-RU" sz="2400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2002-2007</a:t>
                      </a:r>
                      <a:endParaRPr lang="ru-RU" sz="2400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2008-2009</a:t>
                      </a:r>
                      <a:endParaRPr lang="ru-RU" sz="2400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2013-2014</a:t>
                      </a:r>
                      <a:endParaRPr lang="ru-RU" sz="2400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Ирина 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Наталия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Анастасия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Полина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Александр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Василий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Сергей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Дарья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Даниил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Максим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Николай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Елена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Владислав 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Никита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Дмитрий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Ксения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Артём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Никита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Иван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Анастасия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u="none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u="none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Дарья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u="none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u="none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Софья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b="1" u="none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u="none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Monotype Corsiva" pitchFamily="66" charset="0"/>
                          <a:cs typeface="Times New Roman" pitchFamily="18" charset="0"/>
                        </a:rPr>
                        <a:t>Елизавета </a:t>
                      </a:r>
                      <a:endParaRPr lang="ru-RU" sz="2000" b="1" dirty="0"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572000" y="500042"/>
            <a:ext cx="50006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Рейтинг популярности.</a:t>
            </a: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65076" y="0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3583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Рейтинг популярности  женских имён </a:t>
            </a:r>
          </a:p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в селе  </a:t>
            </a:r>
            <a:r>
              <a:rPr lang="ru-RU" sz="4400" b="1" dirty="0" err="1" smtClean="0">
                <a:solidFill>
                  <a:srgbClr val="0000CC"/>
                </a:solidFill>
                <a:latin typeface="Monotype Corsiva" pitchFamily="66" charset="0"/>
              </a:rPr>
              <a:t>Тюрнясево</a:t>
            </a:r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.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547664" y="1340768"/>
          <a:ext cx="6096000" cy="5072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267744" y="2060848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Татьяна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55776" y="263691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Валентина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3645024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Нина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15816" y="4149080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Ольга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59832" y="472514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Елена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4725144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10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580526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Александра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52120" y="530120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10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80112" y="580526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10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14290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3583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Рейтинг популярности  мужских  имён </a:t>
            </a:r>
          </a:p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в селе </a:t>
            </a:r>
            <a:r>
              <a:rPr lang="ru-RU" sz="4400" b="1" dirty="0" err="1" smtClean="0">
                <a:solidFill>
                  <a:srgbClr val="0000CC"/>
                </a:solidFill>
                <a:latin typeface="Monotype Corsiva" pitchFamily="66" charset="0"/>
              </a:rPr>
              <a:t>Тюрнясево</a:t>
            </a:r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.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331640" y="836712"/>
          <a:ext cx="6738942" cy="5072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228184" y="458112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10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14290"/>
            <a:ext cx="8715436" cy="6357982"/>
          </a:xfrm>
          <a:prstGeom prst="round2DiagRect">
            <a:avLst/>
          </a:prstGeom>
          <a:solidFill>
            <a:schemeClr val="bg2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00034" y="428604"/>
          <a:ext cx="8143932" cy="4308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071966"/>
              </a:tblGrid>
              <a:tr h="508996">
                <a:tc gridSpan="2"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solidFill>
                            <a:srgbClr val="0000CC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Самые </a:t>
                      </a:r>
                      <a:r>
                        <a:rPr lang="ru-RU" sz="4000" baseline="0" dirty="0" smtClean="0">
                          <a:solidFill>
                            <a:srgbClr val="0000CC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 редкие</a:t>
                      </a:r>
                      <a:r>
                        <a:rPr lang="ru-RU" sz="4000" dirty="0" smtClean="0">
                          <a:solidFill>
                            <a:srgbClr val="0000CC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 имена</a:t>
                      </a:r>
                      <a:endParaRPr lang="ru-RU" sz="4000" dirty="0">
                        <a:solidFill>
                          <a:srgbClr val="0000CC"/>
                        </a:solidFill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3410">
                <a:tc>
                  <a:txBody>
                    <a:bodyPr/>
                    <a:lstStyle/>
                    <a:p>
                      <a:pPr algn="ctr"/>
                      <a:r>
                        <a:rPr lang="ru-RU" sz="2800" b="1" u="sng" dirty="0" smtClean="0">
                          <a:solidFill>
                            <a:srgbClr val="0000CC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Женские </a:t>
                      </a:r>
                      <a:endParaRPr lang="ru-RU" sz="2800" b="1" u="sng" dirty="0">
                        <a:solidFill>
                          <a:srgbClr val="0000CC"/>
                        </a:solidFill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u="sng" dirty="0" smtClean="0">
                          <a:solidFill>
                            <a:srgbClr val="0000CC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Мужские </a:t>
                      </a:r>
                      <a:endParaRPr lang="ru-RU" sz="2800" b="1" u="sng" dirty="0">
                        <a:solidFill>
                          <a:srgbClr val="0000CC"/>
                        </a:solidFill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539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Бриллиант,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Мадина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Аксана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Евдокия,  Нелли,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Хадича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Римма,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Халися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Пелагея,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Нафиса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Агафия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Лилия,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Камила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Нурания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Альберт, 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 Богдан,  Марс,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Ронас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Рафаил,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Ильнур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Monotype Corsiva" pitchFamily="66" charset="0"/>
                          <a:cs typeface="Times New Roman" pitchFamily="18" charset="0"/>
                        </a:rPr>
                        <a:t>, Шамиль, Раис,  Ибрагим, Фёдор.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Monotype Corsiva" pitchFamily="66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35837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Рейтинг  популярности   имён </a:t>
            </a:r>
          </a:p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в  </a:t>
            </a:r>
            <a:r>
              <a:rPr lang="ru-RU" sz="4400" b="1" dirty="0" err="1" smtClean="0">
                <a:solidFill>
                  <a:srgbClr val="0000CC"/>
                </a:solidFill>
                <a:latin typeface="Monotype Corsiva" pitchFamily="66" charset="0"/>
              </a:rPr>
              <a:t>МбОУ</a:t>
            </a:r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   </a:t>
            </a:r>
            <a:r>
              <a:rPr lang="ru-RU" sz="4400" b="1" dirty="0" err="1" smtClean="0">
                <a:solidFill>
                  <a:srgbClr val="0000CC"/>
                </a:solidFill>
                <a:latin typeface="Monotype Corsiva" pitchFamily="66" charset="0"/>
              </a:rPr>
              <a:t>Тюрнясевской</a:t>
            </a:r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  СОШ.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643050"/>
            <a:ext cx="66437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В нашей школе учатся 130 учеников. Имён девочек – 76, мальчиков – 54. 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3" name="Рисунок 12" descr="CIMG45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4581128"/>
            <a:ext cx="2747797" cy="20608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Рисунок 14" descr="SAM_007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3284984"/>
            <a:ext cx="2880320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Рисунок 15" descr="CIMG45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708920"/>
            <a:ext cx="2448272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0" y="0"/>
            <a:ext cx="9144000" cy="6858000"/>
          </a:xfrm>
          <a:prstGeom prst="round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4581128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Monotype Corsiva" pitchFamily="66" charset="0"/>
              </a:rPr>
              <a:t>С 1 по 11 класс</a:t>
            </a:r>
            <a:endParaRPr lang="ru-RU" sz="2400" b="1" dirty="0">
              <a:solidFill>
                <a:srgbClr val="0000CC"/>
              </a:solidFill>
              <a:latin typeface="Monotype Corsiva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-180528" y="1254823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0000CC"/>
                </a:solidFill>
                <a:latin typeface="Monotype Corsiva" pitchFamily="66" charset="0"/>
              </a:rPr>
              <a:t>Рейтинг популярности  имён </a:t>
            </a:r>
          </a:p>
          <a:p>
            <a:pPr lvl="0" algn="ctr"/>
            <a:r>
              <a:rPr lang="ru-RU" sz="5400" b="1" dirty="0" smtClean="0">
                <a:solidFill>
                  <a:srgbClr val="0000CC"/>
                </a:solidFill>
                <a:latin typeface="Monotype Corsiva" pitchFamily="66" charset="0"/>
              </a:rPr>
              <a:t>в  </a:t>
            </a:r>
            <a:r>
              <a:rPr lang="ru-RU" sz="5400" b="1" dirty="0" err="1" smtClean="0">
                <a:solidFill>
                  <a:srgbClr val="0000CC"/>
                </a:solidFill>
                <a:latin typeface="Monotype Corsiva" pitchFamily="66" charset="0"/>
              </a:rPr>
              <a:t>МбОУ</a:t>
            </a:r>
            <a:r>
              <a:rPr lang="ru-RU" sz="5400" b="1" dirty="0" smtClean="0">
                <a:solidFill>
                  <a:srgbClr val="0000CC"/>
                </a:solidFill>
                <a:latin typeface="Monotype Corsiva" pitchFamily="66" charset="0"/>
              </a:rPr>
              <a:t>  </a:t>
            </a:r>
            <a:r>
              <a:rPr lang="ru-RU" sz="5400" b="1" dirty="0" err="1" smtClean="0">
                <a:solidFill>
                  <a:srgbClr val="0000CC"/>
                </a:solidFill>
                <a:latin typeface="Monotype Corsiva" pitchFamily="66" charset="0"/>
              </a:rPr>
              <a:t>Тюрнясевской</a:t>
            </a:r>
            <a:r>
              <a:rPr lang="ru-RU" sz="5400" b="1" dirty="0" smtClean="0">
                <a:solidFill>
                  <a:srgbClr val="0000CC"/>
                </a:solidFill>
                <a:latin typeface="Monotype Corsiva" pitchFamily="66" charset="0"/>
              </a:rPr>
              <a:t> СОШ</a:t>
            </a:r>
            <a:endParaRPr lang="ru-RU" sz="54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14290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cs10969.vkontakte.ru/u63477511/-14/x_735474a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8755530" cy="64294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428992" y="188640"/>
            <a:ext cx="27146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itchFamily="66" charset="0"/>
              </a:rPr>
              <a:t>Александр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itchFamily="66" charset="0"/>
              </a:rPr>
              <a:t>Анастасия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itchFamily="66" charset="0"/>
              </a:rPr>
              <a:t>Дмитрий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itchFamily="66" charset="0"/>
              </a:rPr>
              <a:t>Екатерина</a:t>
            </a:r>
          </a:p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Monotype Corsiva" pitchFamily="66" charset="0"/>
              </a:rPr>
              <a:t>Ксения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43636" y="142852"/>
            <a:ext cx="271464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</a:rPr>
              <a:t/>
            </a:r>
            <a:br>
              <a:rPr lang="ru-RU" sz="2800" b="1" dirty="0" smtClean="0">
                <a:solidFill>
                  <a:srgbClr val="FFC000"/>
                </a:solidFill>
              </a:rPr>
            </a:br>
            <a:endParaRPr lang="ru-RU" sz="4000" b="1" dirty="0" smtClean="0">
              <a:solidFill>
                <a:srgbClr val="FFC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692696"/>
            <a:ext cx="31683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                </a:t>
            </a:r>
            <a:r>
              <a:rPr lang="ru-RU" sz="3200" dirty="0" smtClean="0">
                <a:latin typeface="Monotype Corsiva" pitchFamily="66" charset="0"/>
              </a:rPr>
              <a:t> </a:t>
            </a:r>
            <a:r>
              <a:rPr lang="ru-RU" sz="3200" dirty="0" smtClean="0">
                <a:solidFill>
                  <a:srgbClr val="FFC00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Алексей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      Арина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      Алина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      Виктория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      Наталья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      Руслан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      </a:t>
            </a:r>
            <a:r>
              <a:rPr lang="ru-RU" sz="3200" b="1" dirty="0" err="1" smtClean="0">
                <a:solidFill>
                  <a:srgbClr val="FFC000"/>
                </a:solidFill>
                <a:latin typeface="Monotype Corsiva" pitchFamily="66" charset="0"/>
              </a:rPr>
              <a:t>Рустем</a:t>
            </a:r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     </a:t>
            </a:r>
            <a:endParaRPr lang="ru-RU" sz="3200" b="1" dirty="0">
              <a:solidFill>
                <a:srgbClr val="FFC000"/>
              </a:solidFill>
              <a:latin typeface="Monotype Corsiva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44208" y="980728"/>
            <a:ext cx="22322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Алёна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Андрей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Даниил</a:t>
            </a:r>
          </a:p>
          <a:p>
            <a:r>
              <a:rPr lang="ru-RU" sz="3200" b="1" dirty="0" err="1" smtClean="0">
                <a:solidFill>
                  <a:srgbClr val="FFC000"/>
                </a:solidFill>
                <a:latin typeface="Monotype Corsiva" pitchFamily="66" charset="0"/>
              </a:rPr>
              <a:t>Ильназ</a:t>
            </a:r>
            <a:endParaRPr lang="ru-RU" sz="3200" b="1" dirty="0" smtClean="0">
              <a:solidFill>
                <a:srgbClr val="FFC000"/>
              </a:solidFill>
              <a:latin typeface="Monotype Corsiva" pitchFamily="66" charset="0"/>
            </a:endParaRP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Карина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Мария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Никита</a:t>
            </a:r>
          </a:p>
          <a:p>
            <a:r>
              <a:rPr lang="ru-RU" sz="3200" b="1" dirty="0" smtClean="0">
                <a:solidFill>
                  <a:srgbClr val="FFC000"/>
                </a:solidFill>
                <a:latin typeface="Monotype Corsiva" pitchFamily="66" charset="0"/>
              </a:rPr>
              <a:t>Светлана</a:t>
            </a: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14290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3583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Анкетирование.</a:t>
            </a:r>
          </a:p>
        </p:txBody>
      </p:sp>
      <p:pic>
        <p:nvPicPr>
          <p:cNvPr id="17410" name="Picture 2" descr="http://www.mosstroymart.ru/images/product_images/popup_images/1087_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14546" y="2643182"/>
            <a:ext cx="4064911" cy="392909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643174" y="1428736"/>
            <a:ext cx="3357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Екатерина</a:t>
            </a:r>
          </a:p>
          <a:p>
            <a:pPr algn="ctr"/>
            <a:r>
              <a:rPr lang="ru-RU" sz="4800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 Дмитрий</a:t>
            </a:r>
            <a:endParaRPr lang="ru-RU" sz="4800" b="1" dirty="0">
              <a:solidFill>
                <a:srgbClr val="0000CC"/>
              </a:solidFill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9-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4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14290"/>
            <a:ext cx="8715436" cy="6286568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3583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CC"/>
                </a:solidFill>
                <a:latin typeface="Monotype Corsiva" pitchFamily="66" charset="0"/>
              </a:rPr>
              <a:t>Анкетирование.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791835934"/>
              </p:ext>
            </p:extLst>
          </p:nvPr>
        </p:nvGraphicFramePr>
        <p:xfrm>
          <a:off x="0" y="1500174"/>
          <a:ext cx="4071934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8596" y="928670"/>
            <a:ext cx="464347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Нравится ли Вам Ваше имя?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714153253"/>
              </p:ext>
            </p:extLst>
          </p:nvPr>
        </p:nvGraphicFramePr>
        <p:xfrm>
          <a:off x="4357686" y="3500438"/>
          <a:ext cx="4786314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214810" y="2643182"/>
            <a:ext cx="464347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Гордитесь ли Вы своим именем?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82539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1) Прочитать литературу об истории возникновения имён, найти  информацию в Интернете.</a:t>
            </a: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2) </a:t>
            </a:r>
            <a:r>
              <a:rPr lang="ru-RU" b="1" dirty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Узнать из разных источников о наших именах.</a:t>
            </a: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3) Выяснить у родителей, почему меня так назвали.</a:t>
            </a:r>
            <a:endParaRPr lang="ru-RU" b="1" dirty="0">
              <a:solidFill>
                <a:srgbClr val="0000CC"/>
              </a:solidFill>
              <a:latin typeface="Monotype Corsiva" pitchFamily="66" charset="0"/>
              <a:cs typeface="Times New Roman" pitchFamily="18" charset="0"/>
            </a:endParaRP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4) Собрать интересный материал об именах.</a:t>
            </a: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ru-RU" b="1" dirty="0" smtClean="0">
                <a:solidFill>
                  <a:srgbClr val="0000CC"/>
                </a:solidFill>
                <a:latin typeface="Monotype Corsiva" pitchFamily="66" charset="0"/>
                <a:cs typeface="Times New Roman" pitchFamily="18" charset="0"/>
              </a:rPr>
              <a:t>5) Определить  популярность мужских и женских имён в школе и  селе.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836712"/>
            <a:ext cx="82496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  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00CC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Цель исследования:</a:t>
            </a:r>
          </a:p>
          <a:p>
            <a:endParaRPr lang="ru-RU" sz="1600" dirty="0"/>
          </a:p>
        </p:txBody>
      </p:sp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ed-dladetej-480-640-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87424"/>
            <a:ext cx="9144000" cy="79208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628800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660066"/>
                </a:solidFill>
                <a:latin typeface="Monotype Corsiva" pitchFamily="66" charset="0"/>
              </a:rPr>
              <a:t>Страница  четвёртая </a:t>
            </a:r>
          </a:p>
          <a:p>
            <a:pPr lvl="0" algn="ctr"/>
            <a:r>
              <a:rPr lang="ru-RU" sz="3600" b="1" dirty="0" smtClean="0">
                <a:solidFill>
                  <a:srgbClr val="660066"/>
                </a:solidFill>
                <a:latin typeface="Monotype Corsiva" pitchFamily="66" charset="0"/>
              </a:rPr>
              <a:t>«Знаете ли вы, что…».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95936" y="29969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Иван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476672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</a:rPr>
              <a:t>Самое распространённое имя в России – Иван. Вот как оно звучит в разных странах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1556792"/>
            <a:ext cx="4283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Ханс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в  Германии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576" y="3140968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Джованни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в   Италии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4077072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Джон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Америке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56176" y="3789040"/>
            <a:ext cx="2987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Жан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 Франции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40152" y="2420888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Вано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 Грузии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2237874">
            <a:off x="4969884" y="3561273"/>
            <a:ext cx="1214011" cy="504056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21234228">
            <a:off x="5078499" y="2826810"/>
            <a:ext cx="887709" cy="443449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2181356">
            <a:off x="3779912" y="3645024"/>
            <a:ext cx="484632" cy="57606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9636862">
            <a:off x="2674457" y="3254356"/>
            <a:ext cx="1190827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2635898">
            <a:off x="3043049" y="2420136"/>
            <a:ext cx="978408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268924960_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59832" y="1844825"/>
            <a:ext cx="55446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Страница  пятая</a:t>
            </a:r>
          </a:p>
          <a:p>
            <a:pPr lvl="0" algn="ctr"/>
            <a:r>
              <a:rPr lang="ru-RU" sz="6000" b="1" dirty="0" smtClean="0">
                <a:solidFill>
                  <a:srgbClr val="C00000"/>
                </a:solidFill>
                <a:latin typeface="Monotype Corsiva" pitchFamily="66" charset="0"/>
              </a:rPr>
              <a:t>«Не имя красит человека…».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571612"/>
            <a:ext cx="592932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Monotype Corsiva" pitchFamily="66" charset="0"/>
              </a:rPr>
              <a:t>Имя – это не просто слово!</a:t>
            </a:r>
          </a:p>
          <a:p>
            <a:pPr algn="ctr"/>
            <a:r>
              <a:rPr lang="ru-RU" sz="2800" b="1" dirty="0" smtClean="0">
                <a:solidFill>
                  <a:srgbClr val="006600"/>
                </a:solidFill>
                <a:latin typeface="Monotype Corsiva" pitchFamily="66" charset="0"/>
              </a:rPr>
              <a:t>За каждым  стоит определённая личность, человек, который отличен от других, единственный и неповторимый. Именно поэтому имена людей пишутся с заглавной буквы.</a:t>
            </a:r>
            <a:endParaRPr lang="ru-RU" sz="28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4581128"/>
            <a:ext cx="65722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Monotype Corsiva" pitchFamily="66" charset="0"/>
              </a:rPr>
              <a:t>Мы все приходим из одной Отчизны,</a:t>
            </a:r>
          </a:p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Monotype Corsiva" pitchFamily="66" charset="0"/>
              </a:rPr>
              <a:t>И потому нас тянет к небесам.</a:t>
            </a:r>
          </a:p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Monotype Corsiva" pitchFamily="66" charset="0"/>
              </a:rPr>
              <a:t>Даётся имя человеку жизнью,</a:t>
            </a:r>
          </a:p>
          <a:p>
            <a:pPr algn="ctr"/>
            <a:r>
              <a:rPr lang="ru-RU" sz="2800" b="1" dirty="0" smtClean="0">
                <a:solidFill>
                  <a:srgbClr val="660066"/>
                </a:solidFill>
                <a:latin typeface="Monotype Corsiva" pitchFamily="66" charset="0"/>
              </a:rPr>
              <a:t>Но житие он выбирает сам…</a:t>
            </a:r>
            <a:endParaRPr lang="ru-RU" sz="2800" b="1" dirty="0">
              <a:solidFill>
                <a:srgbClr val="660066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«Величие имени не в его звучности,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                                                           а высоте его дел».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7457-64195cf40750950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340768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       </a:t>
            </a:r>
            <a:r>
              <a:rPr lang="ru-RU" dirty="0" smtClean="0">
                <a:solidFill>
                  <a:srgbClr val="008080"/>
                </a:solidFill>
                <a:latin typeface="Monotype Corsiva" pitchFamily="66" charset="0"/>
              </a:rPr>
              <a:t>                     </a:t>
            </a:r>
            <a:r>
              <a:rPr lang="ru-RU" sz="6600" b="1" dirty="0" smtClean="0">
                <a:solidFill>
                  <a:srgbClr val="008080"/>
                </a:solidFill>
                <a:latin typeface="Monotype Corsiva" pitchFamily="66" charset="0"/>
              </a:rPr>
              <a:t>Спасибо</a:t>
            </a:r>
          </a:p>
          <a:p>
            <a:r>
              <a:rPr lang="ru-RU" sz="6600" b="1" dirty="0" smtClean="0">
                <a:solidFill>
                  <a:srgbClr val="008080"/>
                </a:solidFill>
                <a:latin typeface="Monotype Corsiva" pitchFamily="66" charset="0"/>
              </a:rPr>
              <a:t>           за внимание!</a:t>
            </a:r>
            <a:endParaRPr lang="ru-RU" sz="6600" b="1" dirty="0">
              <a:solidFill>
                <a:srgbClr val="00808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u="sng" dirty="0" smtClean="0">
                <a:solidFill>
                  <a:srgbClr val="C00000"/>
                </a:solidFill>
                <a:latin typeface="Monotype Corsiva" pitchFamily="66" charset="0"/>
              </a:rPr>
              <a:t>Задачи 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b="1" dirty="0" smtClean="0">
              <a:latin typeface="Monotype Corsiva" pitchFamily="66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-Изучение и анализ литературных источников.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-Собрать информацию об именах моих одноклассников.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-Исследовать значение имен моих одноклассников.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-Выявить повторяющиеся имена и редкие.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/>
            </a:r>
            <a:br>
              <a:rPr lang="ru-RU" b="1" i="1" dirty="0" smtClean="0">
                <a:solidFill>
                  <a:srgbClr val="00B0F0"/>
                </a:solidFill>
              </a:rPr>
            </a:br>
            <a:r>
              <a:rPr lang="ru-RU" b="1" i="1" dirty="0" smtClean="0">
                <a:solidFill>
                  <a:srgbClr val="00B0F0"/>
                </a:solidFill>
                <a:latin typeface="Monotype Corsiva" pitchFamily="66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Monotype Corsiva" pitchFamily="66" charset="0"/>
              </a:rPr>
              <a:t>Актуальность работы заключается в следующем:</a:t>
            </a:r>
            <a:r>
              <a:rPr lang="ru-RU" b="1" dirty="0" smtClean="0">
                <a:solidFill>
                  <a:srgbClr val="0070C0"/>
                </a:solidFill>
                <a:latin typeface="Monotype Corsiva" pitchFamily="66" charset="0"/>
              </a:rPr>
              <a:t> </a:t>
            </a:r>
            <a:endParaRPr lang="ru-RU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B0F0"/>
                </a:solidFill>
              </a:rPr>
              <a:t>    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F0"/>
                </a:solidFill>
              </a:rPr>
              <a:t>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B0F0"/>
                </a:solidFill>
                <a:latin typeface="Monotype Corsiva" pitchFamily="66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Monotype Corsiva" pitchFamily="66" charset="0"/>
              </a:rPr>
              <a:t>   Человеческое имя с древнейших времен обладает магической силой, является объектом различных теорий и исследований. Имя окутано завесой тайны. Этот таинственный мир, разнообразный и красочный, непостижимым образом влияет на наши судьбы.</a:t>
            </a:r>
          </a:p>
          <a:p>
            <a:pPr>
              <a:buNone/>
            </a:pPr>
            <a:endParaRPr lang="ru-RU" b="1" dirty="0" smtClean="0">
              <a:latin typeface="Monotype Corsiva" pitchFamily="66" charset="0"/>
            </a:endParaRP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e6e8e42d7c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0800000" flipV="1">
            <a:off x="1475656" y="911186"/>
            <a:ext cx="62646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</a:rPr>
              <a:t>Бом-бом-бом,</a:t>
            </a:r>
          </a:p>
          <a:p>
            <a:pPr lvl="0" algn="ctr"/>
            <a:r>
              <a:rPr lang="ru-RU" sz="6600" b="1" dirty="0" smtClean="0">
                <a:solidFill>
                  <a:srgbClr val="C00000"/>
                </a:solidFill>
                <a:latin typeface="Monotype Corsiva" pitchFamily="66" charset="0"/>
              </a:rPr>
              <a:t>   открывается альбом…</a:t>
            </a: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857364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Страница первая  </a:t>
            </a:r>
          </a:p>
          <a:p>
            <a:pPr lvl="0" algn="ctr"/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«История происхождения имён»</a:t>
            </a:r>
          </a:p>
        </p:txBody>
      </p:sp>
      <p:pic>
        <p:nvPicPr>
          <p:cNvPr id="5" name="Рисунок 4" descr="175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27784" y="1052736"/>
            <a:ext cx="56166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Страница первая  </a:t>
            </a:r>
          </a:p>
          <a:p>
            <a:pPr lvl="0" algn="ctr"/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«История происхождения имён»</a:t>
            </a: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1660</TotalTime>
  <Words>891</Words>
  <Application>Microsoft Office PowerPoint</Application>
  <PresentationFormat>Экран (4:3)</PresentationFormat>
  <Paragraphs>256</Paragraphs>
  <Slides>54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 Задачи : </vt:lpstr>
      <vt:lpstr>  Актуальность работы заключается в следующем: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Bunny</dc:creator>
  <cp:lastModifiedBy>admin</cp:lastModifiedBy>
  <cp:revision>177</cp:revision>
  <dcterms:created xsi:type="dcterms:W3CDTF">2012-11-05T11:34:23Z</dcterms:created>
  <dcterms:modified xsi:type="dcterms:W3CDTF">2014-03-01T06:31:05Z</dcterms:modified>
</cp:coreProperties>
</file>